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6858000" cy="9906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668" y="84"/>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3077282"/>
            <a:ext cx="5829300" cy="2123369"/>
          </a:xfrm>
        </p:spPr>
        <p:txBody>
          <a:bodyPr/>
          <a:lstStyle/>
          <a:p>
            <a:r>
              <a:rPr lang="en-US"/>
              <a:t>Click to edit Master title style</a:t>
            </a:r>
            <a:endParaRPr lang="en-GB"/>
          </a:p>
        </p:txBody>
      </p:sp>
      <p:sp>
        <p:nvSpPr>
          <p:cNvPr id="3" name="Subtitle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AF213002-4A23-4166-ACCC-4F130C74E671}" type="datetimeFigureOut">
              <a:rPr lang="en-GB" smtClean="0"/>
              <a:t>01/10/2021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3FC681E-E913-4DB3-8056-1E6E0CFBE4CF}" type="slidenum">
              <a:rPr lang="en-GB" smtClean="0"/>
              <a:t>‹#›</a:t>
            </a:fld>
            <a:endParaRPr lang="en-GB"/>
          </a:p>
        </p:txBody>
      </p:sp>
    </p:spTree>
    <p:extLst>
      <p:ext uri="{BB962C8B-B14F-4D97-AF65-F5344CB8AC3E}">
        <p14:creationId xmlns:p14="http://schemas.microsoft.com/office/powerpoint/2010/main" val="4098634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F213002-4A23-4166-ACCC-4F130C74E671}" type="datetimeFigureOut">
              <a:rPr lang="en-GB" smtClean="0"/>
              <a:t>01/10/2021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3FC681E-E913-4DB3-8056-1E6E0CFBE4CF}" type="slidenum">
              <a:rPr lang="en-GB" smtClean="0"/>
              <a:t>‹#›</a:t>
            </a:fld>
            <a:endParaRPr lang="en-GB"/>
          </a:p>
        </p:txBody>
      </p:sp>
    </p:spTree>
    <p:extLst>
      <p:ext uri="{BB962C8B-B14F-4D97-AF65-F5344CB8AC3E}">
        <p14:creationId xmlns:p14="http://schemas.microsoft.com/office/powerpoint/2010/main" val="21813916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573264"/>
            <a:ext cx="1157288" cy="1220822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257175" y="573264"/>
            <a:ext cx="3357563" cy="1220822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F213002-4A23-4166-ACCC-4F130C74E671}" type="datetimeFigureOut">
              <a:rPr lang="en-GB" smtClean="0"/>
              <a:t>01/10/2021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3FC681E-E913-4DB3-8056-1E6E0CFBE4CF}" type="slidenum">
              <a:rPr lang="en-GB" smtClean="0"/>
              <a:t>‹#›</a:t>
            </a:fld>
            <a:endParaRPr lang="en-GB"/>
          </a:p>
        </p:txBody>
      </p:sp>
    </p:spTree>
    <p:extLst>
      <p:ext uri="{BB962C8B-B14F-4D97-AF65-F5344CB8AC3E}">
        <p14:creationId xmlns:p14="http://schemas.microsoft.com/office/powerpoint/2010/main" val="42186842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F213002-4A23-4166-ACCC-4F130C74E671}" type="datetimeFigureOut">
              <a:rPr lang="en-GB" smtClean="0"/>
              <a:t>01/10/2021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3FC681E-E913-4DB3-8056-1E6E0CFBE4CF}" type="slidenum">
              <a:rPr lang="en-GB" smtClean="0"/>
              <a:t>‹#›</a:t>
            </a:fld>
            <a:endParaRPr lang="en-GB"/>
          </a:p>
        </p:txBody>
      </p:sp>
    </p:spTree>
    <p:extLst>
      <p:ext uri="{BB962C8B-B14F-4D97-AF65-F5344CB8AC3E}">
        <p14:creationId xmlns:p14="http://schemas.microsoft.com/office/powerpoint/2010/main" val="455150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6365523"/>
            <a:ext cx="5829300" cy="1967442"/>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F213002-4A23-4166-ACCC-4F130C74E671}" type="datetimeFigureOut">
              <a:rPr lang="en-GB" smtClean="0"/>
              <a:t>01/10/2021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3FC681E-E913-4DB3-8056-1E6E0CFBE4CF}" type="slidenum">
              <a:rPr lang="en-GB" smtClean="0"/>
              <a:t>‹#›</a:t>
            </a:fld>
            <a:endParaRPr lang="en-GB"/>
          </a:p>
        </p:txBody>
      </p:sp>
    </p:spTree>
    <p:extLst>
      <p:ext uri="{BB962C8B-B14F-4D97-AF65-F5344CB8AC3E}">
        <p14:creationId xmlns:p14="http://schemas.microsoft.com/office/powerpoint/2010/main" val="28612418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257175"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2628900"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F213002-4A23-4166-ACCC-4F130C74E671}" type="datetimeFigureOut">
              <a:rPr lang="en-GB" smtClean="0"/>
              <a:t>01/10/2021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3FC681E-E913-4DB3-8056-1E6E0CFBE4CF}" type="slidenum">
              <a:rPr lang="en-GB" smtClean="0"/>
              <a:t>‹#›</a:t>
            </a:fld>
            <a:endParaRPr lang="en-GB"/>
          </a:p>
        </p:txBody>
      </p:sp>
    </p:spTree>
    <p:extLst>
      <p:ext uri="{BB962C8B-B14F-4D97-AF65-F5344CB8AC3E}">
        <p14:creationId xmlns:p14="http://schemas.microsoft.com/office/powerpoint/2010/main" val="18870786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6699"/>
            <a:ext cx="6172200" cy="1651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AF213002-4A23-4166-ACCC-4F130C74E671}" type="datetimeFigureOut">
              <a:rPr lang="en-GB" smtClean="0"/>
              <a:t>01/10/2021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3FC681E-E913-4DB3-8056-1E6E0CFBE4CF}" type="slidenum">
              <a:rPr lang="en-GB" smtClean="0"/>
              <a:t>‹#›</a:t>
            </a:fld>
            <a:endParaRPr lang="en-GB"/>
          </a:p>
        </p:txBody>
      </p:sp>
    </p:spTree>
    <p:extLst>
      <p:ext uri="{BB962C8B-B14F-4D97-AF65-F5344CB8AC3E}">
        <p14:creationId xmlns:p14="http://schemas.microsoft.com/office/powerpoint/2010/main" val="3991937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AF213002-4A23-4166-ACCC-4F130C74E671}" type="datetimeFigureOut">
              <a:rPr lang="en-GB" smtClean="0"/>
              <a:t>01/10/2021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3FC681E-E913-4DB3-8056-1E6E0CFBE4CF}" type="slidenum">
              <a:rPr lang="en-GB" smtClean="0"/>
              <a:t>‹#›</a:t>
            </a:fld>
            <a:endParaRPr lang="en-GB"/>
          </a:p>
        </p:txBody>
      </p:sp>
    </p:spTree>
    <p:extLst>
      <p:ext uri="{BB962C8B-B14F-4D97-AF65-F5344CB8AC3E}">
        <p14:creationId xmlns:p14="http://schemas.microsoft.com/office/powerpoint/2010/main" val="4495141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213002-4A23-4166-ACCC-4F130C74E671}" type="datetimeFigureOut">
              <a:rPr lang="en-GB" smtClean="0"/>
              <a:t>01/10/2021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3FC681E-E913-4DB3-8056-1E6E0CFBE4CF}" type="slidenum">
              <a:rPr lang="en-GB" smtClean="0"/>
              <a:t>‹#›</a:t>
            </a:fld>
            <a:endParaRPr lang="en-GB"/>
          </a:p>
        </p:txBody>
      </p:sp>
    </p:spTree>
    <p:extLst>
      <p:ext uri="{BB962C8B-B14F-4D97-AF65-F5344CB8AC3E}">
        <p14:creationId xmlns:p14="http://schemas.microsoft.com/office/powerpoint/2010/main" val="27457255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4405"/>
            <a:ext cx="2256235" cy="1678517"/>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F213002-4A23-4166-ACCC-4F130C74E671}" type="datetimeFigureOut">
              <a:rPr lang="en-GB" smtClean="0"/>
              <a:t>01/10/2021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3FC681E-E913-4DB3-8056-1E6E0CFBE4CF}" type="slidenum">
              <a:rPr lang="en-GB" smtClean="0"/>
              <a:t>‹#›</a:t>
            </a:fld>
            <a:endParaRPr lang="en-GB"/>
          </a:p>
        </p:txBody>
      </p:sp>
    </p:spTree>
    <p:extLst>
      <p:ext uri="{BB962C8B-B14F-4D97-AF65-F5344CB8AC3E}">
        <p14:creationId xmlns:p14="http://schemas.microsoft.com/office/powerpoint/2010/main" val="42743160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934200"/>
            <a:ext cx="4114800" cy="818622"/>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F213002-4A23-4166-ACCC-4F130C74E671}" type="datetimeFigureOut">
              <a:rPr lang="en-GB" smtClean="0"/>
              <a:t>01/10/2021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3FC681E-E913-4DB3-8056-1E6E0CFBE4CF}" type="slidenum">
              <a:rPr lang="en-GB" smtClean="0"/>
              <a:t>‹#›</a:t>
            </a:fld>
            <a:endParaRPr lang="en-GB"/>
          </a:p>
        </p:txBody>
      </p:sp>
    </p:spTree>
    <p:extLst>
      <p:ext uri="{BB962C8B-B14F-4D97-AF65-F5344CB8AC3E}">
        <p14:creationId xmlns:p14="http://schemas.microsoft.com/office/powerpoint/2010/main" val="22380813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AF213002-4A23-4166-ACCC-4F130C74E671}" type="datetimeFigureOut">
              <a:rPr lang="en-GB" smtClean="0"/>
              <a:t>01/10/2021</a:t>
            </a:fld>
            <a:endParaRPr lang="en-GB"/>
          </a:p>
        </p:txBody>
      </p:sp>
      <p:sp>
        <p:nvSpPr>
          <p:cNvPr id="5" name="Footer Placeholder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C3FC681E-E913-4DB3-8056-1E6E0CFBE4CF}" type="slidenum">
              <a:rPr lang="en-GB" smtClean="0"/>
              <a:t>‹#›</a:t>
            </a:fld>
            <a:endParaRPr lang="en-GB"/>
          </a:p>
        </p:txBody>
      </p:sp>
    </p:spTree>
    <p:extLst>
      <p:ext uri="{BB962C8B-B14F-4D97-AF65-F5344CB8AC3E}">
        <p14:creationId xmlns:p14="http://schemas.microsoft.com/office/powerpoint/2010/main" val="18159005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4644" y="43863"/>
            <a:ext cx="6408712" cy="1554272"/>
          </a:xfrm>
          <a:prstGeom prst="rect">
            <a:avLst/>
          </a:prstGeom>
          <a:noFill/>
        </p:spPr>
        <p:txBody>
          <a:bodyPr wrap="square" rtlCol="0">
            <a:spAutoFit/>
          </a:bodyPr>
          <a:lstStyle/>
          <a:p>
            <a:pPr algn="ctr"/>
            <a:r>
              <a:rPr lang="en-US" sz="1400" b="1" dirty="0"/>
              <a:t>ROYAL LIVERPOOL &amp; BROADGREEN SITE</a:t>
            </a:r>
            <a:endParaRPr lang="en-GB" sz="1400" dirty="0"/>
          </a:p>
          <a:p>
            <a:pPr algn="ctr"/>
            <a:r>
              <a:rPr lang="en-GB" sz="1400" dirty="0"/>
              <a:t> Clinical Education Department 0151 529 5317 </a:t>
            </a:r>
          </a:p>
          <a:p>
            <a:pPr algn="ctr"/>
            <a:r>
              <a:rPr lang="en-GB" sz="400" dirty="0"/>
              <a:t> </a:t>
            </a:r>
          </a:p>
          <a:p>
            <a:pPr algn="ctr"/>
            <a:r>
              <a:rPr lang="en-GB" sz="1400" b="1" dirty="0"/>
              <a:t>EMERGENCY TROLLEY CONTENTS</a:t>
            </a:r>
          </a:p>
          <a:p>
            <a:pPr algn="ctr"/>
            <a:r>
              <a:rPr lang="en-GB" sz="1400" b="1" dirty="0">
                <a:solidFill>
                  <a:srgbClr val="FF0000"/>
                </a:solidFill>
              </a:rPr>
              <a:t>THEATRES AREAS ONLY</a:t>
            </a:r>
          </a:p>
          <a:p>
            <a:pPr algn="ctr"/>
            <a:endParaRPr lang="en-GB" sz="700" b="1" dirty="0"/>
          </a:p>
          <a:p>
            <a:pPr algn="ctr"/>
            <a:r>
              <a:rPr lang="en-US" sz="1400" dirty="0"/>
              <a:t>SUCTION MACHINE AVAILABLE ON TOP OF TROLLEY- READY TO USE WITH TUBING &amp; YANKEUR SUCTION CATHETER ALL WITHIN SEALED PACKAGING </a:t>
            </a:r>
            <a:endParaRPr lang="en-GB" sz="1400" dirty="0"/>
          </a:p>
        </p:txBody>
      </p:sp>
      <p:sp>
        <p:nvSpPr>
          <p:cNvPr id="5" name="TextBox 4"/>
          <p:cNvSpPr txBox="1"/>
          <p:nvPr/>
        </p:nvSpPr>
        <p:spPr>
          <a:xfrm>
            <a:off x="226435" y="1859660"/>
            <a:ext cx="3204356" cy="7201972"/>
          </a:xfrm>
          <a:prstGeom prst="rect">
            <a:avLst/>
          </a:prstGeom>
          <a:noFill/>
        </p:spPr>
        <p:txBody>
          <a:bodyPr wrap="square" rtlCol="0">
            <a:spAutoFit/>
          </a:bodyPr>
          <a:lstStyle/>
          <a:p>
            <a:r>
              <a:rPr lang="en-US" sz="1100" b="1" dirty="0"/>
              <a:t>TOP OF TROLLEY	</a:t>
            </a:r>
            <a:endParaRPr lang="en-GB" sz="1100" dirty="0"/>
          </a:p>
          <a:p>
            <a:r>
              <a:rPr lang="en-US" sz="1100" dirty="0"/>
              <a:t>1x Oxygen cylinder at least 3/4 full, with oxygen tubing attached</a:t>
            </a:r>
            <a:endParaRPr lang="en-GB" sz="1100" dirty="0"/>
          </a:p>
          <a:p>
            <a:r>
              <a:rPr lang="en-US" sz="1100" dirty="0"/>
              <a:t>1x Bag Valve Mask with HME filter</a:t>
            </a:r>
            <a:endParaRPr lang="en-GB" sz="1100" dirty="0"/>
          </a:p>
          <a:p>
            <a:r>
              <a:rPr lang="en-GB" sz="1100" dirty="0"/>
              <a:t>1x Sharps container</a:t>
            </a:r>
          </a:p>
          <a:p>
            <a:r>
              <a:rPr lang="en-GB" sz="1100" dirty="0"/>
              <a:t>1x Advisory/hands free defibrillator pads</a:t>
            </a:r>
          </a:p>
          <a:p>
            <a:r>
              <a:rPr lang="en-GB" sz="1100" dirty="0"/>
              <a:t>1X Box medium size gloves</a:t>
            </a:r>
          </a:p>
          <a:p>
            <a:r>
              <a:rPr lang="en-GB" sz="1100" dirty="0"/>
              <a:t> </a:t>
            </a:r>
          </a:p>
          <a:p>
            <a:r>
              <a:rPr lang="en-GB" sz="1100" b="1" dirty="0"/>
              <a:t>TOP</a:t>
            </a:r>
            <a:r>
              <a:rPr lang="en-GB" sz="1100" dirty="0"/>
              <a:t> </a:t>
            </a:r>
            <a:r>
              <a:rPr lang="en-GB" sz="1100" b="1" dirty="0"/>
              <a:t>DRAWER</a:t>
            </a:r>
            <a:r>
              <a:rPr lang="en-GB" sz="1100" dirty="0"/>
              <a:t>     </a:t>
            </a:r>
          </a:p>
          <a:p>
            <a:r>
              <a:rPr lang="en-GB" sz="1100" dirty="0"/>
              <a:t>6x Sodium Chloride 0.9% flush – 10 ml pre-filled syringes			</a:t>
            </a:r>
          </a:p>
          <a:p>
            <a:r>
              <a:rPr lang="en-GB" sz="1100" dirty="0"/>
              <a:t>4x Safety needles - (blue/green/blunt)</a:t>
            </a:r>
          </a:p>
          <a:p>
            <a:r>
              <a:rPr lang="en-US" sz="1100" dirty="0"/>
              <a:t>2x Each size </a:t>
            </a:r>
            <a:r>
              <a:rPr lang="en-US" sz="1100" b="1" u="sng" dirty="0"/>
              <a:t>ported</a:t>
            </a:r>
            <a:r>
              <a:rPr lang="en-US" sz="1100" b="1" dirty="0"/>
              <a:t> </a:t>
            </a:r>
            <a:r>
              <a:rPr lang="en-US" sz="1100" dirty="0"/>
              <a:t>Cannula sizes </a:t>
            </a:r>
            <a:r>
              <a:rPr lang="en-GB" sz="1100" dirty="0"/>
              <a:t>14g - orange, 16g – grey, 18g – green                                                       </a:t>
            </a:r>
          </a:p>
          <a:p>
            <a:r>
              <a:rPr lang="en-GB" sz="1100" dirty="0"/>
              <a:t>2x 3-Way taps			</a:t>
            </a:r>
          </a:p>
          <a:p>
            <a:r>
              <a:rPr lang="en-GB" sz="1100" dirty="0"/>
              <a:t>2x Gauze swabs		</a:t>
            </a:r>
          </a:p>
          <a:p>
            <a:r>
              <a:rPr lang="en-GB" sz="1100" dirty="0"/>
              <a:t>1x Tape			</a:t>
            </a:r>
          </a:p>
          <a:p>
            <a:r>
              <a:rPr lang="en-GB" sz="1100" dirty="0"/>
              <a:t>4 x IV dressings		</a:t>
            </a:r>
          </a:p>
          <a:p>
            <a:r>
              <a:rPr lang="en-GB" sz="1100" dirty="0"/>
              <a:t>10x alcohol swabs		</a:t>
            </a:r>
          </a:p>
          <a:p>
            <a:r>
              <a:rPr lang="en-GB" sz="1100" dirty="0"/>
              <a:t>2x disposable tourniquets</a:t>
            </a:r>
          </a:p>
          <a:p>
            <a:r>
              <a:rPr lang="en-GB" sz="1100" dirty="0"/>
              <a:t>2x Cling bandages</a:t>
            </a:r>
          </a:p>
          <a:p>
            <a:r>
              <a:rPr lang="en-GB" sz="1100" dirty="0"/>
              <a:t>2x Arterial blood gas syringes</a:t>
            </a:r>
          </a:p>
          <a:p>
            <a:r>
              <a:rPr lang="en-GB" sz="1100" dirty="0"/>
              <a:t>2x Syringes sizes 5, 10 &amp; 20ml</a:t>
            </a:r>
          </a:p>
          <a:p>
            <a:endParaRPr lang="en-GB" sz="1100" dirty="0"/>
          </a:p>
          <a:p>
            <a:r>
              <a:rPr lang="en-US" sz="1100" b="1" dirty="0"/>
              <a:t>SECOND DRAWER</a:t>
            </a:r>
            <a:endParaRPr lang="en-GB" sz="1100" dirty="0"/>
          </a:p>
          <a:p>
            <a:r>
              <a:rPr lang="en-US" sz="1100" dirty="0"/>
              <a:t>1x Adult non-rebreather O2 mask with tubing</a:t>
            </a:r>
            <a:endParaRPr lang="en-GB" sz="1100" dirty="0"/>
          </a:p>
          <a:p>
            <a:r>
              <a:rPr lang="en-US" sz="1100" dirty="0"/>
              <a:t>1x </a:t>
            </a:r>
            <a:r>
              <a:rPr lang="en-US" sz="1100" dirty="0" err="1"/>
              <a:t>Guedal</a:t>
            </a:r>
            <a:r>
              <a:rPr lang="en-US" sz="1100" dirty="0"/>
              <a:t> airways - sizes 2, 3 &amp; 4</a:t>
            </a:r>
            <a:endParaRPr lang="en-GB" sz="1100" dirty="0"/>
          </a:p>
          <a:p>
            <a:r>
              <a:rPr lang="en-US" sz="1100" dirty="0"/>
              <a:t>1x Nasopharyngeal airway sizes 6mm</a:t>
            </a:r>
            <a:endParaRPr lang="en-GB" sz="1100" dirty="0"/>
          </a:p>
          <a:p>
            <a:r>
              <a:rPr lang="en-US" sz="1100" dirty="0"/>
              <a:t>or 28F &amp; 7mm or 32F</a:t>
            </a:r>
            <a:endParaRPr lang="en-GB" sz="1100" dirty="0"/>
          </a:p>
          <a:p>
            <a:r>
              <a:rPr lang="en-US" sz="1100" dirty="0"/>
              <a:t>4x Sachets lubricant </a:t>
            </a:r>
            <a:endParaRPr lang="en-GB" sz="1100" dirty="0"/>
          </a:p>
          <a:p>
            <a:r>
              <a:rPr lang="en-US" sz="1100" dirty="0"/>
              <a:t>1x Resuscitation mask for neck breathers with </a:t>
            </a:r>
            <a:endParaRPr lang="en-GB" sz="1100" dirty="0"/>
          </a:p>
          <a:p>
            <a:r>
              <a:rPr lang="en-US" sz="1100" dirty="0"/>
              <a:t>one way valve</a:t>
            </a:r>
            <a:endParaRPr lang="en-GB" sz="1100" dirty="0"/>
          </a:p>
          <a:p>
            <a:r>
              <a:rPr lang="en-US" sz="1100" dirty="0"/>
              <a:t>1x Cuffed endotracheal tubes of each size - sizes 6, 7, 8 &amp; 9 (All tubes low pressure, uncut and in sealed packaging)</a:t>
            </a:r>
            <a:endParaRPr lang="en-GB" sz="1100" dirty="0"/>
          </a:p>
          <a:p>
            <a:r>
              <a:rPr lang="en-US" sz="1100" dirty="0"/>
              <a:t>1x Catheter Mount with HME filter</a:t>
            </a:r>
            <a:endParaRPr lang="en-GB" sz="1100" dirty="0"/>
          </a:p>
          <a:p>
            <a:r>
              <a:rPr lang="en-US" sz="1100" dirty="0"/>
              <a:t>1x Laryngoscope handle and </a:t>
            </a:r>
            <a:endParaRPr lang="en-GB" sz="1100" dirty="0"/>
          </a:p>
          <a:p>
            <a:r>
              <a:rPr lang="en-US" sz="1100" dirty="0"/>
              <a:t>mac blades sizes 3 &amp;4 single use</a:t>
            </a:r>
            <a:endParaRPr lang="en-GB" sz="1100" dirty="0"/>
          </a:p>
          <a:p>
            <a:r>
              <a:rPr lang="en-US" sz="1100" dirty="0"/>
              <a:t>1x Intubation </a:t>
            </a:r>
            <a:r>
              <a:rPr lang="en-US" sz="1100" dirty="0" err="1"/>
              <a:t>stylet</a:t>
            </a:r>
            <a:r>
              <a:rPr lang="en-US" sz="1100" dirty="0"/>
              <a:t>  </a:t>
            </a:r>
            <a:endParaRPr lang="en-GB" sz="1100" dirty="0"/>
          </a:p>
          <a:p>
            <a:r>
              <a:rPr lang="en-US" sz="1100" dirty="0"/>
              <a:t>1x Stethoscope</a:t>
            </a:r>
            <a:endParaRPr lang="en-GB" sz="1100" dirty="0"/>
          </a:p>
          <a:p>
            <a:r>
              <a:rPr lang="en-US" sz="1100" dirty="0"/>
              <a:t>1x </a:t>
            </a:r>
            <a:r>
              <a:rPr lang="en-US" sz="1100" dirty="0" err="1"/>
              <a:t>Magills</a:t>
            </a:r>
            <a:r>
              <a:rPr lang="en-US" sz="1100" dirty="0"/>
              <a:t> forceps – Disposable</a:t>
            </a:r>
            <a:endParaRPr lang="en-GB" sz="1100" dirty="0"/>
          </a:p>
          <a:p>
            <a:r>
              <a:rPr lang="en-US" sz="1100" dirty="0"/>
              <a:t>1x Bandage/tape to secure ET tube</a:t>
            </a:r>
            <a:endParaRPr lang="en-GB" sz="1100" dirty="0"/>
          </a:p>
        </p:txBody>
      </p:sp>
      <p:sp>
        <p:nvSpPr>
          <p:cNvPr id="6" name="TextBox 5"/>
          <p:cNvSpPr txBox="1"/>
          <p:nvPr/>
        </p:nvSpPr>
        <p:spPr>
          <a:xfrm>
            <a:off x="3489806" y="1859098"/>
            <a:ext cx="3204356" cy="7540526"/>
          </a:xfrm>
          <a:prstGeom prst="rect">
            <a:avLst/>
          </a:prstGeom>
          <a:noFill/>
        </p:spPr>
        <p:txBody>
          <a:bodyPr wrap="square" rtlCol="0">
            <a:spAutoFit/>
          </a:bodyPr>
          <a:lstStyle/>
          <a:p>
            <a:r>
              <a:rPr lang="en-US" sz="1100" dirty="0"/>
              <a:t>1x Adult </a:t>
            </a:r>
            <a:r>
              <a:rPr lang="en-US" sz="1100" dirty="0" err="1"/>
              <a:t>Yankauer</a:t>
            </a:r>
            <a:r>
              <a:rPr lang="en-US" sz="1100" dirty="0"/>
              <a:t> suction catheter</a:t>
            </a:r>
            <a:endParaRPr lang="en-GB" sz="1100" dirty="0"/>
          </a:p>
          <a:p>
            <a:r>
              <a:rPr lang="en-US" sz="1100" dirty="0"/>
              <a:t>1x Strong scissors 		</a:t>
            </a:r>
            <a:endParaRPr lang="en-GB" sz="1100" dirty="0"/>
          </a:p>
          <a:p>
            <a:r>
              <a:rPr lang="en-US" sz="1100" dirty="0"/>
              <a:t>1x Bougie </a:t>
            </a:r>
            <a:endParaRPr lang="en-GB" sz="1100" dirty="0"/>
          </a:p>
          <a:p>
            <a:r>
              <a:rPr lang="en-US" sz="1100" dirty="0"/>
              <a:t>1x 20ml Syringe</a:t>
            </a:r>
            <a:endParaRPr lang="en-GB" sz="1100" dirty="0"/>
          </a:p>
          <a:p>
            <a:r>
              <a:rPr lang="en-US" sz="1100" dirty="0"/>
              <a:t>1x Fine bore suction catheter sizes 10,12,14,16 </a:t>
            </a:r>
          </a:p>
          <a:p>
            <a:r>
              <a:rPr lang="en-US" sz="1100" dirty="0"/>
              <a:t>1x i-Gel sizes 3, 4 &amp; 5</a:t>
            </a:r>
            <a:endParaRPr lang="en-GB" sz="1100" dirty="0"/>
          </a:p>
          <a:p>
            <a:endParaRPr lang="en-GB" sz="1100" b="1" dirty="0"/>
          </a:p>
          <a:p>
            <a:r>
              <a:rPr lang="en-GB" sz="1100" b="1" dirty="0"/>
              <a:t>THIRD DRAWER</a:t>
            </a:r>
            <a:endParaRPr lang="en-GB" sz="1100" dirty="0"/>
          </a:p>
          <a:p>
            <a:r>
              <a:rPr lang="en-GB" sz="1100" dirty="0"/>
              <a:t>2x Blood giving set</a:t>
            </a:r>
          </a:p>
          <a:p>
            <a:r>
              <a:rPr lang="en-GB" sz="1100" dirty="0"/>
              <a:t>1x IV giving set		</a:t>
            </a:r>
          </a:p>
          <a:p>
            <a:r>
              <a:rPr lang="en-GB" sz="1100" dirty="0"/>
              <a:t>1x 1000ml Sodium Chloride 0.9%</a:t>
            </a:r>
          </a:p>
          <a:p>
            <a:r>
              <a:rPr lang="en-GB" sz="1100" dirty="0"/>
              <a:t>4x Disposable gowns</a:t>
            </a:r>
          </a:p>
          <a:p>
            <a:r>
              <a:rPr lang="en-GB" sz="1100" dirty="0"/>
              <a:t>4x FFP3 respirator</a:t>
            </a:r>
          </a:p>
          <a:p>
            <a:r>
              <a:rPr lang="en-GB" sz="1100" dirty="0"/>
              <a:t>4 x Disposable eye protection</a:t>
            </a:r>
          </a:p>
          <a:p>
            <a:r>
              <a:rPr lang="en-GB" sz="1100" dirty="0"/>
              <a:t> </a:t>
            </a:r>
          </a:p>
          <a:p>
            <a:r>
              <a:rPr lang="en-GB" sz="1100" b="1" dirty="0"/>
              <a:t>BOTTOM OF TROLLEY</a:t>
            </a:r>
            <a:endParaRPr lang="en-GB" sz="1100" dirty="0"/>
          </a:p>
          <a:p>
            <a:r>
              <a:rPr lang="en-GB" sz="1100" dirty="0"/>
              <a:t>2x Sealed bag of  x3 ECG electrodes (applicable to areas with multi-function defibrillator only)</a:t>
            </a:r>
          </a:p>
          <a:p>
            <a:r>
              <a:rPr lang="en-GB" sz="1100" dirty="0"/>
              <a:t>1x Emergency drug box - in date</a:t>
            </a:r>
          </a:p>
          <a:p>
            <a:r>
              <a:rPr lang="en-GB" sz="1100" dirty="0"/>
              <a:t>1x Anaphylaxis Kit – in date</a:t>
            </a:r>
          </a:p>
          <a:p>
            <a:r>
              <a:rPr lang="en-GB" sz="1100" dirty="0"/>
              <a:t>1x Spare ECG Roll (applicable to areas with multi-function defibrillators only)</a:t>
            </a:r>
          </a:p>
          <a:p>
            <a:r>
              <a:rPr lang="en-GB" sz="1100" dirty="0"/>
              <a:t>1x Packet advisory hands free pads </a:t>
            </a:r>
          </a:p>
          <a:p>
            <a:r>
              <a:rPr lang="en-GB" sz="1100" dirty="0"/>
              <a:t>1x set internal defibrillator paddles ( </a:t>
            </a:r>
            <a:r>
              <a:rPr lang="en-GB" sz="1100" b="1" dirty="0"/>
              <a:t>RH Main and hybrid theatres only)</a:t>
            </a:r>
          </a:p>
          <a:p>
            <a:r>
              <a:rPr lang="en-GB" sz="1100" dirty="0"/>
              <a:t> </a:t>
            </a:r>
          </a:p>
          <a:p>
            <a:r>
              <a:rPr lang="en-GB" sz="1100" dirty="0"/>
              <a:t> </a:t>
            </a:r>
          </a:p>
          <a:p>
            <a:r>
              <a:rPr lang="en-GB" sz="1100" dirty="0"/>
              <a:t> </a:t>
            </a:r>
          </a:p>
          <a:p>
            <a:r>
              <a:rPr lang="en-GB" sz="1100" b="1" i="1" dirty="0">
                <a:solidFill>
                  <a:srgbClr val="FF0000"/>
                </a:solidFill>
              </a:rPr>
              <a:t>N.B</a:t>
            </a:r>
            <a:r>
              <a:rPr lang="en-GB" sz="1100" b="1" dirty="0">
                <a:solidFill>
                  <a:srgbClr val="FF0000"/>
                </a:solidFill>
              </a:rPr>
              <a:t>						</a:t>
            </a:r>
          </a:p>
          <a:p>
            <a:r>
              <a:rPr lang="en-GB" sz="1100" b="1" dirty="0">
                <a:solidFill>
                  <a:srgbClr val="FF0000"/>
                </a:solidFill>
              </a:rPr>
              <a:t>No additional equipment should be placed in this trolley, without consultation with a Resuscitation Officer on 0151 529 5317</a:t>
            </a:r>
          </a:p>
          <a:p>
            <a:r>
              <a:rPr lang="en-GB" sz="1100" b="1" dirty="0">
                <a:solidFill>
                  <a:srgbClr val="FF0000"/>
                </a:solidFill>
              </a:rPr>
              <a:t> </a:t>
            </a:r>
          </a:p>
          <a:p>
            <a:r>
              <a:rPr lang="en-GB" sz="1100" b="1" dirty="0">
                <a:solidFill>
                  <a:srgbClr val="FF0000"/>
                </a:solidFill>
              </a:rPr>
              <a:t>The Equipment in this trolley is single use and therefore must be disposed of correctly and replaced ASAP after every use or if out of date. Do not open packaging of items. Any items where packing has been opened is presumed used and therefore to be replaced.</a:t>
            </a:r>
          </a:p>
          <a:p>
            <a:r>
              <a:rPr lang="en-GB" sz="1100" b="1" dirty="0">
                <a:solidFill>
                  <a:srgbClr val="FF0000"/>
                </a:solidFill>
              </a:rPr>
              <a:t> </a:t>
            </a:r>
          </a:p>
          <a:p>
            <a:r>
              <a:rPr lang="en-GB" sz="1100" b="1" dirty="0">
                <a:solidFill>
                  <a:srgbClr val="FF0000"/>
                </a:solidFill>
              </a:rPr>
              <a:t> </a:t>
            </a:r>
          </a:p>
          <a:p>
            <a:r>
              <a:rPr lang="en-GB" sz="1100" b="1" dirty="0">
                <a:solidFill>
                  <a:srgbClr val="FF0000"/>
                </a:solidFill>
              </a:rPr>
              <a:t>PLEASE ENSURE THAT ALL EXPIRY</a:t>
            </a:r>
          </a:p>
          <a:p>
            <a:r>
              <a:rPr lang="en-GB" sz="1100" b="1" dirty="0">
                <a:solidFill>
                  <a:srgbClr val="FF0000"/>
                </a:solidFill>
              </a:rPr>
              <a:t>DATES ARE CHECKED</a:t>
            </a:r>
          </a:p>
        </p:txBody>
      </p:sp>
    </p:spTree>
    <p:extLst>
      <p:ext uri="{BB962C8B-B14F-4D97-AF65-F5344CB8AC3E}">
        <p14:creationId xmlns:p14="http://schemas.microsoft.com/office/powerpoint/2010/main" val="2242839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68660" y="200472"/>
            <a:ext cx="6120680" cy="1815882"/>
          </a:xfrm>
          <a:prstGeom prst="rect">
            <a:avLst/>
          </a:prstGeom>
          <a:noFill/>
        </p:spPr>
        <p:txBody>
          <a:bodyPr wrap="square" rtlCol="0">
            <a:spAutoFit/>
          </a:bodyPr>
          <a:lstStyle/>
          <a:p>
            <a:pPr algn="ctr"/>
            <a:r>
              <a:rPr lang="en-GB" sz="1400" b="1" dirty="0"/>
              <a:t>ROYAL LIVERPOOL &amp; BROADGREEN SITE</a:t>
            </a:r>
            <a:endParaRPr lang="en-GB" sz="1400" dirty="0"/>
          </a:p>
          <a:p>
            <a:pPr algn="ctr"/>
            <a:r>
              <a:rPr lang="en-US" sz="1400" dirty="0"/>
              <a:t>Clinical Education Department 0151 529 5317</a:t>
            </a:r>
            <a:endParaRPr lang="en-GB" sz="1400" dirty="0"/>
          </a:p>
          <a:p>
            <a:pPr algn="ctr"/>
            <a:r>
              <a:rPr lang="en-US" sz="1400" dirty="0"/>
              <a:t> </a:t>
            </a:r>
            <a:endParaRPr lang="en-GB" sz="1400" dirty="0"/>
          </a:p>
          <a:p>
            <a:pPr algn="ctr"/>
            <a:r>
              <a:rPr lang="en-US" sz="1400" u="sng" dirty="0"/>
              <a:t>Adult Emergency Equipment Box Contents</a:t>
            </a:r>
            <a:endParaRPr lang="en-GB" sz="1400" dirty="0"/>
          </a:p>
          <a:p>
            <a:pPr algn="ctr"/>
            <a:endParaRPr lang="en-US" sz="1400" dirty="0"/>
          </a:p>
          <a:p>
            <a:pPr algn="ctr"/>
            <a:r>
              <a:rPr lang="en-US" sz="1400" dirty="0"/>
              <a:t>1x Oxygen Cylinder (minimum D/CD size) with tubing and at least ¾ full</a:t>
            </a:r>
            <a:endParaRPr lang="en-GB" sz="1400" dirty="0"/>
          </a:p>
          <a:p>
            <a:pPr algn="ctr"/>
            <a:r>
              <a:rPr lang="en-US" sz="1400" b="1" u="sng" dirty="0"/>
              <a:t>1 x BLUE DRUG BOX &amp; 1 x Anaphylaxis Kit</a:t>
            </a:r>
            <a:endParaRPr lang="en-GB" sz="1400" dirty="0"/>
          </a:p>
          <a:p>
            <a:pPr algn="ctr"/>
            <a:endParaRPr lang="en-GB" sz="1400" dirty="0"/>
          </a:p>
        </p:txBody>
      </p:sp>
      <p:sp>
        <p:nvSpPr>
          <p:cNvPr id="6" name="TextBox 5"/>
          <p:cNvSpPr txBox="1"/>
          <p:nvPr/>
        </p:nvSpPr>
        <p:spPr>
          <a:xfrm>
            <a:off x="188640" y="8625408"/>
            <a:ext cx="6480720" cy="1169551"/>
          </a:xfrm>
          <a:prstGeom prst="rect">
            <a:avLst/>
          </a:prstGeom>
          <a:noFill/>
          <a:ln w="19050">
            <a:solidFill>
              <a:schemeClr val="tx1"/>
            </a:solidFill>
          </a:ln>
        </p:spPr>
        <p:txBody>
          <a:bodyPr wrap="square" rtlCol="0">
            <a:spAutoFit/>
          </a:bodyPr>
          <a:lstStyle/>
          <a:p>
            <a:pPr algn="ctr"/>
            <a:r>
              <a:rPr lang="en-GB" sz="1400" i="1" dirty="0">
                <a:solidFill>
                  <a:srgbClr val="FF0000"/>
                </a:solidFill>
              </a:rPr>
              <a:t> </a:t>
            </a:r>
            <a:r>
              <a:rPr lang="en-US" sz="1400" i="1" dirty="0">
                <a:solidFill>
                  <a:srgbClr val="FF0000"/>
                </a:solidFill>
              </a:rPr>
              <a:t>No additional equipment should be placed in this box, without consultation with a Resuscitation Officer on 0151 529 5317</a:t>
            </a:r>
          </a:p>
          <a:p>
            <a:pPr algn="ctr"/>
            <a:endParaRPr lang="en-GB" sz="1400" dirty="0">
              <a:solidFill>
                <a:srgbClr val="FF0000"/>
              </a:solidFill>
            </a:endParaRPr>
          </a:p>
          <a:p>
            <a:pPr algn="ctr"/>
            <a:r>
              <a:rPr lang="en-GB" sz="1400" i="1" dirty="0"/>
              <a:t>The Equipment in this box once used or if out of date must be replaced ASAP.</a:t>
            </a:r>
            <a:endParaRPr lang="en-GB" sz="1400" dirty="0"/>
          </a:p>
          <a:p>
            <a:pPr algn="ctr"/>
            <a:r>
              <a:rPr lang="en-GB" sz="1400" b="1" u="sng" dirty="0"/>
              <a:t>PLEASE ENSURE THAT ALL EXPIRY DATES ARE CHECKED</a:t>
            </a:r>
            <a:endParaRPr lang="en-GB" sz="1400" dirty="0"/>
          </a:p>
        </p:txBody>
      </p:sp>
      <p:sp>
        <p:nvSpPr>
          <p:cNvPr id="7" name="TextBox 6"/>
          <p:cNvSpPr txBox="1"/>
          <p:nvPr/>
        </p:nvSpPr>
        <p:spPr>
          <a:xfrm>
            <a:off x="188640" y="2144688"/>
            <a:ext cx="3096344" cy="3877985"/>
          </a:xfrm>
          <a:prstGeom prst="rect">
            <a:avLst/>
          </a:prstGeom>
          <a:noFill/>
        </p:spPr>
        <p:txBody>
          <a:bodyPr wrap="square" rtlCol="0">
            <a:spAutoFit/>
          </a:bodyPr>
          <a:lstStyle/>
          <a:p>
            <a:r>
              <a:rPr lang="en-GB" sz="1400" b="1" dirty="0"/>
              <a:t>Airway Drawer</a:t>
            </a:r>
          </a:p>
          <a:p>
            <a:endParaRPr lang="en-GB" sz="1400" dirty="0"/>
          </a:p>
          <a:p>
            <a:r>
              <a:rPr lang="en-GB" sz="1400" dirty="0"/>
              <a:t>1x Pair of Magills Forceps – Disposable</a:t>
            </a:r>
          </a:p>
          <a:p>
            <a:r>
              <a:rPr lang="en-GB" sz="1400" dirty="0"/>
              <a:t>1x Strong scissors</a:t>
            </a:r>
          </a:p>
          <a:p>
            <a:r>
              <a:rPr lang="en-GB" sz="1400" dirty="0"/>
              <a:t>1x Guedal airway- sizes 2, 3 &amp; 4</a:t>
            </a:r>
          </a:p>
          <a:p>
            <a:r>
              <a:rPr lang="en-GB" sz="1400" dirty="0"/>
              <a:t>1x Adult Yankauer Suction Catheter</a:t>
            </a:r>
          </a:p>
          <a:p>
            <a:r>
              <a:rPr lang="en-GB" sz="1400" dirty="0"/>
              <a:t>1x Resuscitation mask for neck breather with one way valve</a:t>
            </a:r>
          </a:p>
          <a:p>
            <a:r>
              <a:rPr lang="en-GB" sz="1400" dirty="0"/>
              <a:t>1x i-Gel size 3, 4 &amp;, 5</a:t>
            </a:r>
          </a:p>
          <a:p>
            <a:r>
              <a:rPr lang="en-GB" sz="1400" dirty="0"/>
              <a:t>4x Sachets lubricant</a:t>
            </a:r>
          </a:p>
          <a:p>
            <a:endParaRPr lang="en-GB" dirty="0"/>
          </a:p>
          <a:p>
            <a:r>
              <a:rPr lang="en-GB" sz="1400" b="1" dirty="0"/>
              <a:t>Available with box</a:t>
            </a:r>
          </a:p>
          <a:p>
            <a:endParaRPr lang="en-GB" sz="1400" b="1" dirty="0"/>
          </a:p>
          <a:p>
            <a:r>
              <a:rPr lang="en-GB" sz="1400" dirty="0"/>
              <a:t>4x Disposable gowns</a:t>
            </a:r>
          </a:p>
          <a:p>
            <a:r>
              <a:rPr lang="en-GB" sz="1400" dirty="0"/>
              <a:t>4x FFP3 respirator</a:t>
            </a:r>
          </a:p>
          <a:p>
            <a:r>
              <a:rPr lang="en-GB" sz="1400" dirty="0"/>
              <a:t>4 x Disposable eye protection</a:t>
            </a:r>
          </a:p>
          <a:p>
            <a:endParaRPr lang="en-GB" dirty="0"/>
          </a:p>
        </p:txBody>
      </p:sp>
      <p:sp>
        <p:nvSpPr>
          <p:cNvPr id="8" name="TextBox 7"/>
          <p:cNvSpPr txBox="1"/>
          <p:nvPr/>
        </p:nvSpPr>
        <p:spPr>
          <a:xfrm>
            <a:off x="3573016" y="2144688"/>
            <a:ext cx="3096344" cy="5724644"/>
          </a:xfrm>
          <a:prstGeom prst="rect">
            <a:avLst/>
          </a:prstGeom>
          <a:noFill/>
        </p:spPr>
        <p:txBody>
          <a:bodyPr wrap="square" rtlCol="0">
            <a:spAutoFit/>
          </a:bodyPr>
          <a:lstStyle/>
          <a:p>
            <a:r>
              <a:rPr lang="en-GB" sz="1400" b="1" dirty="0"/>
              <a:t>Sundry Items</a:t>
            </a:r>
          </a:p>
          <a:p>
            <a:r>
              <a:rPr lang="en-GB" sz="1400" dirty="0"/>
              <a:t> </a:t>
            </a:r>
          </a:p>
          <a:p>
            <a:r>
              <a:rPr lang="en-GB" sz="1400" dirty="0"/>
              <a:t>1x Blood giving set + IV giving set</a:t>
            </a:r>
          </a:p>
          <a:p>
            <a:r>
              <a:rPr lang="en-GB" sz="1400" dirty="0"/>
              <a:t>4x IV dressings</a:t>
            </a:r>
          </a:p>
          <a:p>
            <a:r>
              <a:rPr lang="en-GB" sz="1400" dirty="0"/>
              <a:t>2x disposable tourniquets</a:t>
            </a:r>
          </a:p>
          <a:p>
            <a:r>
              <a:rPr lang="en-GB" sz="1400" dirty="0"/>
              <a:t>2x </a:t>
            </a:r>
            <a:r>
              <a:rPr lang="en-GB" sz="1400" b="1" u="sng" dirty="0"/>
              <a:t>Ported</a:t>
            </a:r>
            <a:r>
              <a:rPr lang="en-GB" sz="1400" dirty="0"/>
              <a:t> cannulas sizes 14g orange,</a:t>
            </a:r>
          </a:p>
          <a:p>
            <a:r>
              <a:rPr lang="en-GB" sz="1400" dirty="0"/>
              <a:t>16g - grey, 18g - green </a:t>
            </a:r>
          </a:p>
          <a:p>
            <a:r>
              <a:rPr lang="en-GB" sz="1400" dirty="0"/>
              <a:t>4x Safety needles of each size (blue/ green/blunt)</a:t>
            </a:r>
          </a:p>
          <a:p>
            <a:r>
              <a:rPr lang="en-GB" sz="1400" dirty="0"/>
              <a:t>2x Arterial blood gas syringes </a:t>
            </a:r>
          </a:p>
          <a:p>
            <a:r>
              <a:rPr lang="en-GB" sz="1400" dirty="0"/>
              <a:t>3x Sodium Chloride 0.9% flush – 10 ml pre-filled syringes</a:t>
            </a:r>
          </a:p>
          <a:p>
            <a:r>
              <a:rPr lang="en-GB" sz="1400" dirty="0"/>
              <a:t>2x 10ml syringes</a:t>
            </a:r>
          </a:p>
          <a:p>
            <a:r>
              <a:rPr lang="en-GB" sz="1400" dirty="0"/>
              <a:t>2x 3-way taps</a:t>
            </a:r>
          </a:p>
          <a:p>
            <a:r>
              <a:rPr lang="en-GB" sz="1400" dirty="0"/>
              <a:t>1x Adult non-rebreather O2 mask with tubing </a:t>
            </a:r>
          </a:p>
          <a:p>
            <a:r>
              <a:rPr lang="en-GB" sz="1400" dirty="0"/>
              <a:t>4x Packets gauze swabs</a:t>
            </a:r>
          </a:p>
          <a:p>
            <a:r>
              <a:rPr lang="en-GB" sz="1400" dirty="0"/>
              <a:t>5x Alcowipes/</a:t>
            </a:r>
            <a:r>
              <a:rPr lang="en-GB" sz="1400" dirty="0" err="1"/>
              <a:t>medi</a:t>
            </a:r>
            <a:r>
              <a:rPr lang="en-GB" sz="1400" dirty="0"/>
              <a:t>-swabs</a:t>
            </a:r>
          </a:p>
          <a:p>
            <a:r>
              <a:rPr lang="en-GB" sz="1400" dirty="0"/>
              <a:t>1x Bag Valve Mask with HME filter</a:t>
            </a:r>
          </a:p>
          <a:p>
            <a:r>
              <a:rPr lang="en-GB" sz="1400" dirty="0"/>
              <a:t>1x 1000mls 0.9% Normal Saline</a:t>
            </a:r>
          </a:p>
          <a:p>
            <a:r>
              <a:rPr lang="en-GB" sz="1400" dirty="0"/>
              <a:t>1x Hand held suction (if no other portable suction available – to be kept with box)</a:t>
            </a:r>
          </a:p>
          <a:p>
            <a:r>
              <a:rPr lang="en-GB" sz="1400" dirty="0"/>
              <a:t>1x Small sharps bin</a:t>
            </a:r>
          </a:p>
          <a:p>
            <a:r>
              <a:rPr lang="en-GB" sz="1400" dirty="0"/>
              <a:t>10x  Security seals</a:t>
            </a:r>
          </a:p>
          <a:p>
            <a:endParaRPr lang="en-GB" sz="1600" dirty="0"/>
          </a:p>
        </p:txBody>
      </p:sp>
    </p:spTree>
    <p:extLst>
      <p:ext uri="{BB962C8B-B14F-4D97-AF65-F5344CB8AC3E}">
        <p14:creationId xmlns:p14="http://schemas.microsoft.com/office/powerpoint/2010/main" val="18053993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4644" y="344488"/>
            <a:ext cx="6408712" cy="1815882"/>
          </a:xfrm>
          <a:prstGeom prst="rect">
            <a:avLst/>
          </a:prstGeom>
          <a:noFill/>
        </p:spPr>
        <p:txBody>
          <a:bodyPr wrap="square" rtlCol="0">
            <a:spAutoFit/>
          </a:bodyPr>
          <a:lstStyle/>
          <a:p>
            <a:pPr algn="ctr"/>
            <a:r>
              <a:rPr lang="en-US" sz="1400" b="1" dirty="0"/>
              <a:t>ROYAL LIVERPOOL &amp; BROADGREEN SITE</a:t>
            </a:r>
            <a:endParaRPr lang="en-GB" sz="1400" dirty="0"/>
          </a:p>
          <a:p>
            <a:pPr algn="ctr"/>
            <a:r>
              <a:rPr lang="en-US" sz="1400" b="1" dirty="0"/>
              <a:t> Clinical Education 0151 529 5317</a:t>
            </a:r>
            <a:endParaRPr lang="en-GB" sz="1400" dirty="0"/>
          </a:p>
          <a:p>
            <a:pPr algn="ctr"/>
            <a:r>
              <a:rPr lang="en-US" sz="1400" dirty="0"/>
              <a:t> </a:t>
            </a:r>
            <a:endParaRPr lang="en-GB" sz="1400" dirty="0"/>
          </a:p>
          <a:p>
            <a:pPr algn="ctr"/>
            <a:r>
              <a:rPr lang="en-US" sz="1400" u="sng" dirty="0"/>
              <a:t>Paediatric Emergency Equipment Box Contents</a:t>
            </a:r>
            <a:endParaRPr lang="en-GB" sz="1400" dirty="0"/>
          </a:p>
          <a:p>
            <a:pPr algn="ctr"/>
            <a:endParaRPr lang="en-US" sz="1400" dirty="0"/>
          </a:p>
          <a:p>
            <a:pPr algn="ctr"/>
            <a:r>
              <a:rPr lang="en-US" sz="1400" dirty="0"/>
              <a:t>1 x Oxygen Cylinder (minimum D/CD size) with tubing and at least ¾ full</a:t>
            </a:r>
            <a:endParaRPr lang="en-GB" sz="1400" dirty="0"/>
          </a:p>
          <a:p>
            <a:pPr algn="ctr"/>
            <a:r>
              <a:rPr lang="en-US" sz="1400" dirty="0"/>
              <a:t>1x Paediatric Drugs Box </a:t>
            </a:r>
            <a:endParaRPr lang="en-GB" sz="1400" dirty="0"/>
          </a:p>
          <a:p>
            <a:pPr algn="ctr"/>
            <a:endParaRPr lang="en-GB" sz="1400" dirty="0"/>
          </a:p>
        </p:txBody>
      </p:sp>
      <p:sp>
        <p:nvSpPr>
          <p:cNvPr id="6" name="TextBox 5"/>
          <p:cNvSpPr txBox="1"/>
          <p:nvPr/>
        </p:nvSpPr>
        <p:spPr>
          <a:xfrm>
            <a:off x="116632" y="2000672"/>
            <a:ext cx="3240360" cy="7417415"/>
          </a:xfrm>
          <a:prstGeom prst="rect">
            <a:avLst/>
          </a:prstGeom>
          <a:noFill/>
        </p:spPr>
        <p:txBody>
          <a:bodyPr wrap="square" rtlCol="0">
            <a:spAutoFit/>
          </a:bodyPr>
          <a:lstStyle/>
          <a:p>
            <a:r>
              <a:rPr lang="en-US" sz="1400" b="1" dirty="0"/>
              <a:t>Airway Draw</a:t>
            </a:r>
          </a:p>
          <a:p>
            <a:endParaRPr lang="en-GB" sz="1400" b="1" dirty="0"/>
          </a:p>
          <a:p>
            <a:r>
              <a:rPr lang="en-GB" sz="1400" dirty="0"/>
              <a:t>1x of Each size 00, 0, 1, 2, 3 Guedel airway</a:t>
            </a:r>
          </a:p>
          <a:p>
            <a:r>
              <a:rPr lang="en-GB" sz="1400" dirty="0"/>
              <a:t>1 X Laryngoscope handle and blade sizes 0, 00 &amp; 1</a:t>
            </a:r>
          </a:p>
          <a:p>
            <a:r>
              <a:rPr lang="en-GB" sz="1400" dirty="0"/>
              <a:t>1x Strong scissors</a:t>
            </a:r>
          </a:p>
          <a:p>
            <a:r>
              <a:rPr lang="fr-FR" sz="1400" dirty="0"/>
              <a:t>1x Endotracheal Tube (ET) of each size 3mm, 3.5mm</a:t>
            </a:r>
            <a:r>
              <a:rPr lang="en-GB" sz="1400" dirty="0"/>
              <a:t>, </a:t>
            </a:r>
            <a:r>
              <a:rPr lang="fr-FR" sz="1400" dirty="0"/>
              <a:t>4mm, 4.5mm, 5mm, 5.5mm, 6mm, 6.5mm, 7mm</a:t>
            </a:r>
            <a:endParaRPr lang="en-GB" sz="1400" dirty="0"/>
          </a:p>
          <a:p>
            <a:r>
              <a:rPr lang="en-GB" sz="1400" dirty="0"/>
              <a:t>(All ET tubes uncut, without cuff &amp; remain sealed within packaging)</a:t>
            </a:r>
          </a:p>
          <a:p>
            <a:r>
              <a:rPr lang="en-GB" sz="1400" dirty="0"/>
              <a:t>1x tape/bandage to secure ET tube</a:t>
            </a:r>
          </a:p>
          <a:p>
            <a:r>
              <a:rPr lang="en-GB" sz="1400" dirty="0"/>
              <a:t>1x Magills forceps – paediatric </a:t>
            </a:r>
          </a:p>
          <a:p>
            <a:r>
              <a:rPr lang="en-GB" sz="1400" dirty="0"/>
              <a:t>1x Paediatric Yankauer suction catheter</a:t>
            </a:r>
          </a:p>
          <a:p>
            <a:r>
              <a:rPr lang="en-GB" sz="1400" dirty="0"/>
              <a:t>(with control port)</a:t>
            </a:r>
          </a:p>
          <a:p>
            <a:r>
              <a:rPr lang="en-GB" sz="1400" dirty="0"/>
              <a:t>1x Fine Bore Suction Catheter gauge 8ch</a:t>
            </a:r>
          </a:p>
          <a:p>
            <a:r>
              <a:rPr lang="en-GB" sz="1400" dirty="0"/>
              <a:t>1x Paediatric Intubation stylet</a:t>
            </a:r>
          </a:p>
          <a:p>
            <a:r>
              <a:rPr lang="en-GB" sz="1400" dirty="0"/>
              <a:t>1x Catheter mount with HME filter</a:t>
            </a:r>
          </a:p>
          <a:p>
            <a:endParaRPr lang="en-GB" sz="1400" b="1" i="1" dirty="0"/>
          </a:p>
          <a:p>
            <a:r>
              <a:rPr lang="en-GB" sz="1400" b="1" i="1" dirty="0">
                <a:solidFill>
                  <a:srgbClr val="FF0000"/>
                </a:solidFill>
              </a:rPr>
              <a:t>N.B</a:t>
            </a:r>
            <a:r>
              <a:rPr lang="en-GB" sz="1400" b="1" dirty="0">
                <a:solidFill>
                  <a:srgbClr val="FF0000"/>
                </a:solidFill>
              </a:rPr>
              <a:t>						</a:t>
            </a:r>
          </a:p>
          <a:p>
            <a:r>
              <a:rPr lang="en-GB" sz="1400" b="1" dirty="0">
                <a:solidFill>
                  <a:srgbClr val="FF0000"/>
                </a:solidFill>
              </a:rPr>
              <a:t>No additional equipment should be placed in this trolley, without consultation with a Resuscitation Officer on 0151 529 5317</a:t>
            </a:r>
          </a:p>
          <a:p>
            <a:r>
              <a:rPr lang="en-GB" sz="1400" b="1" dirty="0">
                <a:solidFill>
                  <a:srgbClr val="FF0000"/>
                </a:solidFill>
              </a:rPr>
              <a:t> </a:t>
            </a:r>
          </a:p>
          <a:p>
            <a:r>
              <a:rPr lang="en-GB" sz="1400" b="1" dirty="0">
                <a:solidFill>
                  <a:srgbClr val="FF0000"/>
                </a:solidFill>
              </a:rPr>
              <a:t>The Equipment in this trolley is single use and therefore must be disposed of correctly and replaced ASAP after every use or if out of date. Do not open packaging of items. Any items where packing has been opened is presumed used and therefore to be replaced.</a:t>
            </a:r>
          </a:p>
          <a:p>
            <a:endParaRPr lang="en-GB" sz="1400" dirty="0"/>
          </a:p>
        </p:txBody>
      </p:sp>
      <p:sp>
        <p:nvSpPr>
          <p:cNvPr id="7" name="TextBox 6"/>
          <p:cNvSpPr txBox="1"/>
          <p:nvPr/>
        </p:nvSpPr>
        <p:spPr>
          <a:xfrm>
            <a:off x="3465004" y="2000672"/>
            <a:ext cx="3204356" cy="7632859"/>
          </a:xfrm>
          <a:prstGeom prst="rect">
            <a:avLst/>
          </a:prstGeom>
          <a:noFill/>
        </p:spPr>
        <p:txBody>
          <a:bodyPr wrap="square" rtlCol="0">
            <a:spAutoFit/>
          </a:bodyPr>
          <a:lstStyle/>
          <a:p>
            <a:r>
              <a:rPr lang="en-US" sz="1400" b="1" dirty="0"/>
              <a:t>Sundry Items</a:t>
            </a:r>
          </a:p>
          <a:p>
            <a:endParaRPr lang="en-GB" sz="1400" b="1" dirty="0"/>
          </a:p>
          <a:p>
            <a:r>
              <a:rPr lang="en-GB" sz="1400" dirty="0"/>
              <a:t>2x Adult IV film dressing</a:t>
            </a:r>
          </a:p>
          <a:p>
            <a:r>
              <a:rPr lang="en-GB" sz="1400" dirty="0"/>
              <a:t>1x Disposable tourniquet</a:t>
            </a:r>
          </a:p>
          <a:p>
            <a:r>
              <a:rPr lang="en-GB" sz="1400" dirty="0"/>
              <a:t>1x Needleless connector </a:t>
            </a:r>
          </a:p>
          <a:p>
            <a:r>
              <a:rPr lang="en-GB" sz="1400" dirty="0"/>
              <a:t>1x 50 ml &amp; 1ml syringe</a:t>
            </a:r>
          </a:p>
          <a:p>
            <a:r>
              <a:rPr lang="en-GB" sz="1400" dirty="0"/>
              <a:t>2x 10ml, 5ml and 2ml syringe</a:t>
            </a:r>
          </a:p>
          <a:p>
            <a:r>
              <a:rPr lang="en-GB" sz="1400" dirty="0"/>
              <a:t>2x 3 way taps</a:t>
            </a:r>
          </a:p>
          <a:p>
            <a:r>
              <a:rPr lang="en-GB" sz="1400" dirty="0"/>
              <a:t>4x Packets gauze swabs</a:t>
            </a:r>
          </a:p>
          <a:p>
            <a:r>
              <a:rPr lang="en-GB" sz="1400" dirty="0"/>
              <a:t>2x </a:t>
            </a:r>
            <a:r>
              <a:rPr lang="en-GB" sz="1400" b="1" u="sng" dirty="0"/>
              <a:t>Ported</a:t>
            </a:r>
            <a:r>
              <a:rPr lang="en-GB" sz="1400" dirty="0"/>
              <a:t> cannula sizes -16g,18g,20g,22g,24g</a:t>
            </a:r>
          </a:p>
          <a:p>
            <a:r>
              <a:rPr lang="en-GB" sz="1400" dirty="0"/>
              <a:t>4x  Needles sizes 21g, 23g, 25g,27g</a:t>
            </a:r>
          </a:p>
          <a:p>
            <a:r>
              <a:rPr lang="en-GB" sz="1400" dirty="0"/>
              <a:t>1x Blood giving set </a:t>
            </a:r>
          </a:p>
          <a:p>
            <a:r>
              <a:rPr lang="en-GB" sz="1400" dirty="0"/>
              <a:t>1x Burette giving set</a:t>
            </a:r>
          </a:p>
          <a:p>
            <a:r>
              <a:rPr lang="en-GB" sz="1400" dirty="0"/>
              <a:t>1x Paediatric non-rebreather O2 mask with tubing </a:t>
            </a:r>
          </a:p>
          <a:p>
            <a:r>
              <a:rPr lang="en-GB" sz="1400" dirty="0"/>
              <a:t>1x Paediatric Bag Valve Mask with HME filter, 1x Facemask sizes 01, 2 </a:t>
            </a:r>
          </a:p>
          <a:p>
            <a:r>
              <a:rPr lang="en-GB" sz="1400" dirty="0"/>
              <a:t>5x Alcohol Swabs</a:t>
            </a:r>
          </a:p>
          <a:p>
            <a:r>
              <a:rPr lang="en-GB" sz="1400" dirty="0"/>
              <a:t>1x Roll of Tape</a:t>
            </a:r>
          </a:p>
          <a:p>
            <a:r>
              <a:rPr lang="en-GB" sz="1400" dirty="0"/>
              <a:t>1x 1000mls 5% Glucose. </a:t>
            </a:r>
          </a:p>
          <a:p>
            <a:r>
              <a:rPr lang="en-GB" sz="1400" dirty="0"/>
              <a:t>1x 1000mls 0.9% Normal Saline.</a:t>
            </a:r>
          </a:p>
          <a:p>
            <a:r>
              <a:rPr lang="en-GB" sz="1400" dirty="0"/>
              <a:t>1x Hand held suction with tubing </a:t>
            </a:r>
          </a:p>
          <a:p>
            <a:r>
              <a:rPr lang="en-GB" sz="1400" dirty="0"/>
              <a:t>1x Small sharps bin		</a:t>
            </a:r>
          </a:p>
          <a:p>
            <a:r>
              <a:rPr lang="en-GB" sz="1400" dirty="0"/>
              <a:t>10x Box Security Seals</a:t>
            </a:r>
          </a:p>
          <a:p>
            <a:endParaRPr lang="en-GB" sz="1400" dirty="0"/>
          </a:p>
          <a:p>
            <a:endParaRPr lang="en-GB" sz="1400" dirty="0"/>
          </a:p>
          <a:p>
            <a:r>
              <a:rPr lang="en-GB" sz="1400" b="1" dirty="0"/>
              <a:t>Available with box</a:t>
            </a:r>
          </a:p>
          <a:p>
            <a:endParaRPr lang="en-GB" sz="1400" b="1" dirty="0"/>
          </a:p>
          <a:p>
            <a:r>
              <a:rPr lang="en-GB" sz="1400" dirty="0"/>
              <a:t>4x Disposable gowns</a:t>
            </a:r>
          </a:p>
          <a:p>
            <a:r>
              <a:rPr lang="en-GB" sz="1400" dirty="0"/>
              <a:t>4x FFP3 respirator</a:t>
            </a:r>
          </a:p>
          <a:p>
            <a:r>
              <a:rPr lang="en-GB" sz="1400" dirty="0"/>
              <a:t>4 x Disposable eye protection</a:t>
            </a:r>
          </a:p>
          <a:p>
            <a:endParaRPr lang="en-GB" sz="1400" dirty="0"/>
          </a:p>
          <a:p>
            <a:endParaRPr lang="en-GB" sz="1400" dirty="0"/>
          </a:p>
          <a:p>
            <a:endParaRPr lang="en-GB" sz="1400" dirty="0"/>
          </a:p>
        </p:txBody>
      </p:sp>
    </p:spTree>
    <p:extLst>
      <p:ext uri="{BB962C8B-B14F-4D97-AF65-F5344CB8AC3E}">
        <p14:creationId xmlns:p14="http://schemas.microsoft.com/office/powerpoint/2010/main" val="34271917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8640" y="128464"/>
            <a:ext cx="6480720" cy="523220"/>
          </a:xfrm>
          <a:prstGeom prst="rect">
            <a:avLst/>
          </a:prstGeom>
          <a:noFill/>
        </p:spPr>
        <p:txBody>
          <a:bodyPr wrap="square" rtlCol="0">
            <a:spAutoFit/>
          </a:bodyPr>
          <a:lstStyle/>
          <a:p>
            <a:pPr algn="ctr"/>
            <a:r>
              <a:rPr lang="en-US" sz="1400" b="1" dirty="0"/>
              <a:t>ROYAL LIVERPOOL &amp; BROADGREEN SITE</a:t>
            </a:r>
            <a:endParaRPr lang="en-GB" sz="1400" dirty="0"/>
          </a:p>
          <a:p>
            <a:pPr algn="ctr"/>
            <a:r>
              <a:rPr lang="en-US" sz="1400" dirty="0"/>
              <a:t>Clinical Education 0151 529 5317</a:t>
            </a:r>
            <a:endParaRPr lang="en-GB" sz="1400" dirty="0"/>
          </a:p>
        </p:txBody>
      </p:sp>
      <p:sp>
        <p:nvSpPr>
          <p:cNvPr id="5" name="TextBox 4"/>
          <p:cNvSpPr txBox="1"/>
          <p:nvPr/>
        </p:nvSpPr>
        <p:spPr>
          <a:xfrm>
            <a:off x="440668" y="848544"/>
            <a:ext cx="5976664" cy="523220"/>
          </a:xfrm>
          <a:prstGeom prst="rect">
            <a:avLst/>
          </a:prstGeom>
          <a:noFill/>
          <a:ln w="19050">
            <a:solidFill>
              <a:schemeClr val="tx1"/>
            </a:solidFill>
          </a:ln>
        </p:spPr>
        <p:txBody>
          <a:bodyPr wrap="square" rtlCol="0">
            <a:spAutoFit/>
          </a:bodyPr>
          <a:lstStyle/>
          <a:p>
            <a:pPr algn="ctr"/>
            <a:r>
              <a:rPr lang="en-GB" sz="1400" dirty="0"/>
              <a:t> Dental Hospital - Additional Paediatric Emergency Equipment</a:t>
            </a:r>
          </a:p>
          <a:p>
            <a:pPr algn="ctr"/>
            <a:r>
              <a:rPr lang="en-GB" sz="1400" dirty="0"/>
              <a:t>(Within Resuscitation Trolley)</a:t>
            </a:r>
          </a:p>
        </p:txBody>
      </p:sp>
      <p:sp>
        <p:nvSpPr>
          <p:cNvPr id="6" name="TextBox 5"/>
          <p:cNvSpPr txBox="1"/>
          <p:nvPr/>
        </p:nvSpPr>
        <p:spPr>
          <a:xfrm>
            <a:off x="188640" y="1496616"/>
            <a:ext cx="3240360" cy="4185761"/>
          </a:xfrm>
          <a:prstGeom prst="rect">
            <a:avLst/>
          </a:prstGeom>
          <a:noFill/>
        </p:spPr>
        <p:txBody>
          <a:bodyPr wrap="square" rtlCol="0">
            <a:spAutoFit/>
          </a:bodyPr>
          <a:lstStyle/>
          <a:p>
            <a:r>
              <a:rPr lang="en-US" sz="1400" b="1" dirty="0"/>
              <a:t>Airway Draw</a:t>
            </a:r>
            <a:endParaRPr lang="en-GB" sz="1400" b="1" dirty="0"/>
          </a:p>
          <a:p>
            <a:r>
              <a:rPr lang="en-GB" sz="1400" dirty="0"/>
              <a:t> </a:t>
            </a:r>
          </a:p>
          <a:p>
            <a:r>
              <a:rPr lang="en-GB" sz="1400" dirty="0"/>
              <a:t>1x of each size 00, 0, 1, 2, 3 Guedel Airway</a:t>
            </a:r>
          </a:p>
          <a:p>
            <a:r>
              <a:rPr lang="en-GB" sz="1400" dirty="0"/>
              <a:t>1x Disposable Laryngoscope handle and blade sizes  0,00, 1 </a:t>
            </a:r>
          </a:p>
          <a:p>
            <a:r>
              <a:rPr lang="en-GB" sz="1400" dirty="0"/>
              <a:t>1x Endotracheal Tube (ET) sizes 3mm, 3.5mmm,4.5mm, 5mm, 5.5mm, 6mm, 6.5mm, 7mm</a:t>
            </a:r>
          </a:p>
          <a:p>
            <a:r>
              <a:rPr lang="en-GB" sz="1400" dirty="0"/>
              <a:t>(All ET tubes uncut, without cuff &amp; remain sealed in their packet)</a:t>
            </a:r>
          </a:p>
          <a:p>
            <a:r>
              <a:rPr lang="en-GB" sz="1400" dirty="0"/>
              <a:t>1x </a:t>
            </a:r>
            <a:r>
              <a:rPr lang="en-GB" sz="1400" dirty="0" err="1"/>
              <a:t>Magills</a:t>
            </a:r>
            <a:r>
              <a:rPr lang="en-GB" sz="1400" dirty="0"/>
              <a:t> forceps – Paediatric</a:t>
            </a:r>
          </a:p>
          <a:p>
            <a:r>
              <a:rPr lang="en-GB" sz="1400" dirty="0"/>
              <a:t>1x Paediatric </a:t>
            </a:r>
            <a:r>
              <a:rPr lang="en-GB" sz="1400" dirty="0" err="1"/>
              <a:t>Yankauer</a:t>
            </a:r>
            <a:r>
              <a:rPr lang="en-GB" sz="1400" dirty="0"/>
              <a:t> Suction Catheter with control port and tubing</a:t>
            </a:r>
          </a:p>
          <a:p>
            <a:r>
              <a:rPr lang="en-GB" sz="1400" dirty="0"/>
              <a:t>1x Fine bore suction catheter gauge 8ch</a:t>
            </a:r>
          </a:p>
          <a:p>
            <a:r>
              <a:rPr lang="en-GB" sz="1400" dirty="0"/>
              <a:t>1x Paediatric Intubation stylet</a:t>
            </a:r>
          </a:p>
          <a:p>
            <a:r>
              <a:rPr lang="en-GB" sz="1400" dirty="0"/>
              <a:t>1x Catheter mount</a:t>
            </a:r>
          </a:p>
          <a:p>
            <a:r>
              <a:rPr lang="en-GB" sz="1400" dirty="0"/>
              <a:t>1x Laryngeal mask Airway sizes 2 and 2.5</a:t>
            </a:r>
          </a:p>
          <a:p>
            <a:endParaRPr lang="en-GB" sz="1400" dirty="0"/>
          </a:p>
        </p:txBody>
      </p:sp>
      <p:sp>
        <p:nvSpPr>
          <p:cNvPr id="7" name="TextBox 6"/>
          <p:cNvSpPr txBox="1"/>
          <p:nvPr/>
        </p:nvSpPr>
        <p:spPr>
          <a:xfrm>
            <a:off x="3645023" y="1511600"/>
            <a:ext cx="3008479" cy="1877437"/>
          </a:xfrm>
          <a:prstGeom prst="rect">
            <a:avLst/>
          </a:prstGeom>
          <a:noFill/>
        </p:spPr>
        <p:txBody>
          <a:bodyPr wrap="square" rtlCol="0">
            <a:spAutoFit/>
          </a:bodyPr>
          <a:lstStyle/>
          <a:p>
            <a:r>
              <a:rPr lang="en-US" sz="1400" b="1" dirty="0"/>
              <a:t>Sundry Items</a:t>
            </a:r>
            <a:endParaRPr lang="en-GB" sz="1400" b="1" dirty="0"/>
          </a:p>
          <a:p>
            <a:r>
              <a:rPr lang="en-GB" sz="1400" b="1" dirty="0"/>
              <a:t> </a:t>
            </a:r>
            <a:endParaRPr lang="en-GB" sz="1400" dirty="0"/>
          </a:p>
          <a:p>
            <a:r>
              <a:rPr lang="en-GB" sz="1400" dirty="0"/>
              <a:t>1x Needleless connector</a:t>
            </a:r>
          </a:p>
          <a:p>
            <a:r>
              <a:rPr lang="en-GB" sz="1400" dirty="0"/>
              <a:t>1x 50 ml syringes</a:t>
            </a:r>
          </a:p>
          <a:p>
            <a:r>
              <a:rPr lang="en-GB" sz="1400" dirty="0"/>
              <a:t>1x Burette giving set</a:t>
            </a:r>
          </a:p>
          <a:p>
            <a:r>
              <a:rPr lang="en-GB" sz="1400" dirty="0"/>
              <a:t>1x High concentration oxygen mask – Child </a:t>
            </a:r>
          </a:p>
          <a:p>
            <a:endParaRPr lang="en-GB" dirty="0"/>
          </a:p>
        </p:txBody>
      </p:sp>
      <p:sp>
        <p:nvSpPr>
          <p:cNvPr id="8" name="TextBox 7"/>
          <p:cNvSpPr txBox="1"/>
          <p:nvPr/>
        </p:nvSpPr>
        <p:spPr>
          <a:xfrm>
            <a:off x="3709101" y="3404956"/>
            <a:ext cx="2880321" cy="307777"/>
          </a:xfrm>
          <a:prstGeom prst="rect">
            <a:avLst/>
          </a:prstGeom>
          <a:noFill/>
        </p:spPr>
        <p:txBody>
          <a:bodyPr wrap="square" rtlCol="0">
            <a:spAutoFit/>
          </a:bodyPr>
          <a:lstStyle/>
          <a:p>
            <a:r>
              <a:rPr lang="en-GB" sz="1400" b="1" u="sng" dirty="0"/>
              <a:t>1 x  Paediatric Drug Box </a:t>
            </a:r>
            <a:endParaRPr lang="en-GB" sz="1400" dirty="0"/>
          </a:p>
        </p:txBody>
      </p:sp>
      <p:sp>
        <p:nvSpPr>
          <p:cNvPr id="9" name="TextBox 8"/>
          <p:cNvSpPr txBox="1"/>
          <p:nvPr/>
        </p:nvSpPr>
        <p:spPr>
          <a:xfrm>
            <a:off x="228609" y="7761312"/>
            <a:ext cx="6400782" cy="1815882"/>
          </a:xfrm>
          <a:prstGeom prst="rect">
            <a:avLst/>
          </a:prstGeom>
          <a:noFill/>
          <a:ln w="19050">
            <a:solidFill>
              <a:schemeClr val="tx1"/>
            </a:solidFill>
          </a:ln>
        </p:spPr>
        <p:txBody>
          <a:bodyPr wrap="square" rtlCol="0">
            <a:spAutoFit/>
          </a:bodyPr>
          <a:lstStyle/>
          <a:p>
            <a:pPr algn="ctr"/>
            <a:r>
              <a:rPr lang="en-GB" sz="1400" b="1" dirty="0">
                <a:solidFill>
                  <a:srgbClr val="FF0000"/>
                </a:solidFill>
              </a:rPr>
              <a:t>N.B.</a:t>
            </a:r>
          </a:p>
          <a:p>
            <a:pPr algn="ctr"/>
            <a:r>
              <a:rPr lang="en-US" sz="1400" b="1" dirty="0">
                <a:solidFill>
                  <a:srgbClr val="FF0000"/>
                </a:solidFill>
              </a:rPr>
              <a:t>No additional equipment should be placed in this trolley, without consultation with the Resuscitation Officer 0151 529 5317</a:t>
            </a:r>
          </a:p>
          <a:p>
            <a:pPr algn="ctr"/>
            <a:endParaRPr lang="en-GB" sz="1400" b="1" dirty="0">
              <a:solidFill>
                <a:srgbClr val="FF0000"/>
              </a:solidFill>
            </a:endParaRPr>
          </a:p>
          <a:p>
            <a:pPr algn="ctr"/>
            <a:r>
              <a:rPr lang="en-GB" sz="1400" b="1" dirty="0">
                <a:solidFill>
                  <a:srgbClr val="FF0000"/>
                </a:solidFill>
              </a:rPr>
              <a:t>The Equipment in this box once used or if out of date must be replaced ASAP.</a:t>
            </a:r>
          </a:p>
          <a:p>
            <a:pPr algn="ctr"/>
            <a:endParaRPr lang="en-GB" sz="1400" dirty="0"/>
          </a:p>
          <a:p>
            <a:pPr algn="ctr"/>
            <a:r>
              <a:rPr lang="en-GB" sz="1400" b="1" u="sng" dirty="0"/>
              <a:t>PLEASE ENSURE THAT ALL EXPIRY DATES ARE CHECKED</a:t>
            </a:r>
            <a:endParaRPr lang="en-GB" sz="1400" dirty="0"/>
          </a:p>
          <a:p>
            <a:endParaRPr lang="en-GB" sz="1400" dirty="0"/>
          </a:p>
        </p:txBody>
      </p:sp>
    </p:spTree>
    <p:extLst>
      <p:ext uri="{BB962C8B-B14F-4D97-AF65-F5344CB8AC3E}">
        <p14:creationId xmlns:p14="http://schemas.microsoft.com/office/powerpoint/2010/main" val="32425552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60648" y="200472"/>
            <a:ext cx="6264696" cy="954107"/>
          </a:xfrm>
          <a:prstGeom prst="rect">
            <a:avLst/>
          </a:prstGeom>
          <a:noFill/>
        </p:spPr>
        <p:txBody>
          <a:bodyPr wrap="square" rtlCol="0">
            <a:spAutoFit/>
          </a:bodyPr>
          <a:lstStyle/>
          <a:p>
            <a:pPr algn="ctr"/>
            <a:r>
              <a:rPr lang="en-GB" sz="1400" b="1" dirty="0"/>
              <a:t>ROYAL LIVERPOOL &amp; BROADGREEN SITES</a:t>
            </a:r>
            <a:endParaRPr lang="en-GB" sz="1400" dirty="0"/>
          </a:p>
          <a:p>
            <a:pPr algn="ctr"/>
            <a:r>
              <a:rPr lang="en-US" sz="1400" dirty="0"/>
              <a:t> Clinical Education 0151 529 5317</a:t>
            </a:r>
            <a:endParaRPr lang="en-GB" sz="1400" dirty="0"/>
          </a:p>
          <a:p>
            <a:pPr algn="ctr"/>
            <a:r>
              <a:rPr lang="en-US" sz="1400" b="1" dirty="0"/>
              <a:t> </a:t>
            </a:r>
            <a:endParaRPr lang="en-GB" sz="1400" dirty="0"/>
          </a:p>
          <a:p>
            <a:pPr algn="ctr"/>
            <a:r>
              <a:rPr lang="en-US" sz="1400" b="1" u="sng" dirty="0"/>
              <a:t>EMERGENCY GRAB BAG FOR NON CLINICAL AREAS</a:t>
            </a:r>
            <a:endParaRPr lang="en-GB" sz="1400" dirty="0"/>
          </a:p>
        </p:txBody>
      </p:sp>
      <p:sp>
        <p:nvSpPr>
          <p:cNvPr id="5" name="TextBox 4"/>
          <p:cNvSpPr txBox="1"/>
          <p:nvPr/>
        </p:nvSpPr>
        <p:spPr>
          <a:xfrm>
            <a:off x="260648" y="1640632"/>
            <a:ext cx="6264696" cy="4031873"/>
          </a:xfrm>
          <a:prstGeom prst="rect">
            <a:avLst/>
          </a:prstGeom>
          <a:noFill/>
        </p:spPr>
        <p:txBody>
          <a:bodyPr wrap="square" rtlCol="0">
            <a:spAutoFit/>
          </a:bodyPr>
          <a:lstStyle/>
          <a:p>
            <a:r>
              <a:rPr lang="en-US" sz="1400" b="1" dirty="0"/>
              <a:t>CONTENTS</a:t>
            </a:r>
          </a:p>
          <a:p>
            <a:endParaRPr lang="en-GB" sz="1400" dirty="0"/>
          </a:p>
          <a:p>
            <a:r>
              <a:rPr lang="en-US" sz="1400" dirty="0"/>
              <a:t>1x Oxygen cylinder Size D or CD with tubing</a:t>
            </a:r>
          </a:p>
          <a:p>
            <a:r>
              <a:rPr lang="en-GB" sz="1400" dirty="0"/>
              <a:t>1x Bag Valve Mask with HME filter</a:t>
            </a:r>
          </a:p>
          <a:p>
            <a:r>
              <a:rPr lang="en-US" sz="1400" dirty="0"/>
              <a:t>1x Non re-breathing oxygen mask with tubing </a:t>
            </a:r>
            <a:endParaRPr lang="en-GB" sz="1400" dirty="0"/>
          </a:p>
          <a:p>
            <a:r>
              <a:rPr lang="en-US" sz="1400" dirty="0"/>
              <a:t>1x </a:t>
            </a:r>
            <a:r>
              <a:rPr lang="en-US" sz="1400" dirty="0" err="1"/>
              <a:t>Guedel</a:t>
            </a:r>
            <a:r>
              <a:rPr lang="en-US" sz="1400" dirty="0"/>
              <a:t> airways - size 2, 3 &amp; 4</a:t>
            </a:r>
            <a:endParaRPr lang="en-GB" sz="1400" dirty="0"/>
          </a:p>
          <a:p>
            <a:r>
              <a:rPr lang="en-US" sz="1400" dirty="0"/>
              <a:t>1x Handheld suction with tubing</a:t>
            </a:r>
            <a:endParaRPr lang="en-GB" sz="1400" dirty="0"/>
          </a:p>
          <a:p>
            <a:r>
              <a:rPr lang="en-US" sz="1400" dirty="0"/>
              <a:t>1x Strong scissors</a:t>
            </a:r>
            <a:endParaRPr lang="en-GB" sz="1400" dirty="0"/>
          </a:p>
          <a:p>
            <a:r>
              <a:rPr lang="en-US" sz="1400" dirty="0"/>
              <a:t>2x pairs of latex free gloves</a:t>
            </a:r>
            <a:endParaRPr lang="en-GB" sz="1400" dirty="0"/>
          </a:p>
          <a:p>
            <a:r>
              <a:rPr lang="en-US" sz="1400" dirty="0"/>
              <a:t>1x Resuscitation mask for neck breathers with one way valve</a:t>
            </a:r>
          </a:p>
          <a:p>
            <a:endParaRPr lang="en-US" sz="1400" dirty="0"/>
          </a:p>
          <a:p>
            <a:r>
              <a:rPr lang="en-GB" sz="1400" b="1" dirty="0"/>
              <a:t>Available with bag</a:t>
            </a:r>
          </a:p>
          <a:p>
            <a:endParaRPr lang="en-GB" sz="1400" b="1" dirty="0"/>
          </a:p>
          <a:p>
            <a:r>
              <a:rPr lang="en-GB" sz="1400" dirty="0"/>
              <a:t>4x Disposable gowns</a:t>
            </a:r>
          </a:p>
          <a:p>
            <a:r>
              <a:rPr lang="en-GB" sz="1400" dirty="0"/>
              <a:t>4x FFP3 respirator</a:t>
            </a:r>
          </a:p>
          <a:p>
            <a:r>
              <a:rPr lang="en-GB" sz="1400" dirty="0"/>
              <a:t>4 x Disposable eye protection</a:t>
            </a:r>
          </a:p>
          <a:p>
            <a:endParaRPr lang="en-GB" sz="1400" dirty="0"/>
          </a:p>
          <a:p>
            <a:endParaRPr lang="en-GB" dirty="0"/>
          </a:p>
        </p:txBody>
      </p:sp>
      <p:sp>
        <p:nvSpPr>
          <p:cNvPr id="6" name="TextBox 5"/>
          <p:cNvSpPr txBox="1"/>
          <p:nvPr/>
        </p:nvSpPr>
        <p:spPr>
          <a:xfrm>
            <a:off x="224644" y="6753200"/>
            <a:ext cx="6408712" cy="2677656"/>
          </a:xfrm>
          <a:prstGeom prst="rect">
            <a:avLst/>
          </a:prstGeom>
          <a:noFill/>
          <a:ln w="19050">
            <a:solidFill>
              <a:schemeClr val="tx1"/>
            </a:solidFill>
          </a:ln>
        </p:spPr>
        <p:txBody>
          <a:bodyPr wrap="square" rtlCol="0">
            <a:spAutoFit/>
          </a:bodyPr>
          <a:lstStyle/>
          <a:p>
            <a:pPr algn="ctr"/>
            <a:r>
              <a:rPr lang="en-GB" sz="1400" b="1" dirty="0">
                <a:solidFill>
                  <a:srgbClr val="FF0000"/>
                </a:solidFill>
              </a:rPr>
              <a:t>N.B</a:t>
            </a:r>
          </a:p>
          <a:p>
            <a:pPr algn="ctr"/>
            <a:endParaRPr lang="en-GB" sz="1400" dirty="0">
              <a:solidFill>
                <a:srgbClr val="FF0000"/>
              </a:solidFill>
            </a:endParaRPr>
          </a:p>
          <a:p>
            <a:pPr algn="ctr"/>
            <a:r>
              <a:rPr lang="en-GB" sz="1400" dirty="0">
                <a:solidFill>
                  <a:srgbClr val="FF0000"/>
                </a:solidFill>
              </a:rPr>
              <a:t>No additional equipment should be placed in this emergency grab bag, without consultation with a Resuscitation Officer on 0151 529 5317</a:t>
            </a:r>
          </a:p>
          <a:p>
            <a:pPr algn="ctr"/>
            <a:r>
              <a:rPr lang="en-GB" sz="1400" dirty="0">
                <a:solidFill>
                  <a:srgbClr val="FF0000"/>
                </a:solidFill>
              </a:rPr>
              <a:t> </a:t>
            </a:r>
          </a:p>
          <a:p>
            <a:pPr algn="ctr"/>
            <a:r>
              <a:rPr lang="en-GB" sz="1400" dirty="0">
                <a:solidFill>
                  <a:srgbClr val="FF0000"/>
                </a:solidFill>
              </a:rPr>
              <a:t>The Equipment in this grab bag is single use and therefore must be disposed of correctly and replaced ASAP after every use or if out of date. Do not open packaging of items. Any items where packing has been opened is presumed used and therefore to be replaced.</a:t>
            </a:r>
          </a:p>
          <a:p>
            <a:pPr algn="ctr"/>
            <a:r>
              <a:rPr lang="en-GB" sz="1400" dirty="0">
                <a:solidFill>
                  <a:srgbClr val="FF0000"/>
                </a:solidFill>
              </a:rPr>
              <a:t> </a:t>
            </a:r>
          </a:p>
          <a:p>
            <a:pPr algn="ctr"/>
            <a:r>
              <a:rPr lang="en-GB" sz="1400" b="1" dirty="0">
                <a:solidFill>
                  <a:srgbClr val="FF0000"/>
                </a:solidFill>
              </a:rPr>
              <a:t>PLEASE ENSURE THAT ALL EXPIRY</a:t>
            </a:r>
          </a:p>
          <a:p>
            <a:pPr algn="ctr"/>
            <a:r>
              <a:rPr lang="en-GB" sz="1400" b="1" dirty="0">
                <a:solidFill>
                  <a:srgbClr val="FF0000"/>
                </a:solidFill>
              </a:rPr>
              <a:t>DATES ARE CHECKED</a:t>
            </a:r>
          </a:p>
        </p:txBody>
      </p:sp>
    </p:spTree>
    <p:extLst>
      <p:ext uri="{BB962C8B-B14F-4D97-AF65-F5344CB8AC3E}">
        <p14:creationId xmlns:p14="http://schemas.microsoft.com/office/powerpoint/2010/main" val="38858467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6652" y="200472"/>
            <a:ext cx="6264696" cy="1600438"/>
          </a:xfrm>
          <a:prstGeom prst="rect">
            <a:avLst/>
          </a:prstGeom>
          <a:noFill/>
        </p:spPr>
        <p:txBody>
          <a:bodyPr wrap="square" rtlCol="0">
            <a:spAutoFit/>
          </a:bodyPr>
          <a:lstStyle/>
          <a:p>
            <a:pPr algn="ctr"/>
            <a:r>
              <a:rPr lang="en-GB" sz="1400" dirty="0"/>
              <a:t>ROYAL LIVERPOOL &amp; BROADGREEN SITE</a:t>
            </a:r>
          </a:p>
          <a:p>
            <a:pPr algn="ctr"/>
            <a:r>
              <a:rPr lang="en-US" sz="1400" dirty="0"/>
              <a:t> Clinical Education 0151 529 5317</a:t>
            </a:r>
            <a:endParaRPr lang="en-GB" sz="1400" dirty="0"/>
          </a:p>
          <a:p>
            <a:pPr algn="ctr"/>
            <a:r>
              <a:rPr lang="en-US" sz="1400" dirty="0"/>
              <a:t> </a:t>
            </a:r>
            <a:endParaRPr lang="en-GB" sz="1400" dirty="0"/>
          </a:p>
          <a:p>
            <a:pPr algn="ctr"/>
            <a:r>
              <a:rPr lang="en-US" sz="1400" b="1" dirty="0"/>
              <a:t>EMERGENCY TROLLEY CONTENTS AT SATELITE UNITS</a:t>
            </a:r>
            <a:endParaRPr lang="en-GB" sz="1400" dirty="0"/>
          </a:p>
          <a:p>
            <a:pPr algn="ctr"/>
            <a:r>
              <a:rPr lang="en-US" sz="1400" b="1" dirty="0"/>
              <a:t> </a:t>
            </a:r>
            <a:endParaRPr lang="en-GB" sz="1400" dirty="0"/>
          </a:p>
          <a:p>
            <a:pPr algn="ctr"/>
            <a:r>
              <a:rPr lang="en-GB" sz="1400" dirty="0"/>
              <a:t>SUCTION MACHINE AVAILABLE ON TOP OF TROLLEY- READY TO USE WITH TUBING &amp; YANKEUR SUCTION CATHETER ALL WITHIN SEALED PACKAGING</a:t>
            </a:r>
          </a:p>
        </p:txBody>
      </p:sp>
      <p:sp>
        <p:nvSpPr>
          <p:cNvPr id="5" name="TextBox 4"/>
          <p:cNvSpPr txBox="1"/>
          <p:nvPr/>
        </p:nvSpPr>
        <p:spPr>
          <a:xfrm>
            <a:off x="260648" y="1928664"/>
            <a:ext cx="3024336" cy="4616648"/>
          </a:xfrm>
          <a:prstGeom prst="rect">
            <a:avLst/>
          </a:prstGeom>
          <a:noFill/>
        </p:spPr>
        <p:txBody>
          <a:bodyPr wrap="square" rtlCol="0">
            <a:spAutoFit/>
          </a:bodyPr>
          <a:lstStyle/>
          <a:p>
            <a:r>
              <a:rPr lang="en-US" sz="1400" b="1" dirty="0"/>
              <a:t>TOP OF TROLLEY		</a:t>
            </a:r>
            <a:endParaRPr lang="en-GB" sz="1400" dirty="0"/>
          </a:p>
          <a:p>
            <a:r>
              <a:rPr lang="en-US" sz="1400" dirty="0"/>
              <a:t>1x Oxygen cylinder at least 3/4 full with oxygen tubing attached</a:t>
            </a:r>
            <a:endParaRPr lang="en-GB" sz="1400" dirty="0"/>
          </a:p>
          <a:p>
            <a:r>
              <a:rPr lang="en-US" sz="1400" dirty="0"/>
              <a:t>1x Bag Valve Mask with HME filter</a:t>
            </a:r>
            <a:endParaRPr lang="en-GB" sz="1400" dirty="0"/>
          </a:p>
          <a:p>
            <a:r>
              <a:rPr lang="en-US" sz="1400" dirty="0"/>
              <a:t>1x Box of gloves (medium)</a:t>
            </a:r>
            <a:endParaRPr lang="en-GB" sz="1400" dirty="0"/>
          </a:p>
          <a:p>
            <a:r>
              <a:rPr lang="en-US" sz="1400" dirty="0"/>
              <a:t>1x Sharps container</a:t>
            </a:r>
            <a:endParaRPr lang="en-GB" sz="1400" dirty="0"/>
          </a:p>
          <a:p>
            <a:r>
              <a:rPr lang="en-US" sz="1400" dirty="0"/>
              <a:t> </a:t>
            </a:r>
            <a:endParaRPr lang="en-GB" sz="1400" dirty="0"/>
          </a:p>
          <a:p>
            <a:r>
              <a:rPr lang="en-US" sz="1400" b="1" dirty="0"/>
              <a:t>AIRWAY DRAWER</a:t>
            </a:r>
            <a:endParaRPr lang="en-GB" sz="1400" dirty="0"/>
          </a:p>
          <a:p>
            <a:r>
              <a:rPr lang="en-US" sz="1400" dirty="0"/>
              <a:t>1x Adult non-</a:t>
            </a:r>
            <a:r>
              <a:rPr lang="en-US" sz="1400" dirty="0" err="1"/>
              <a:t>rebreather</a:t>
            </a:r>
            <a:r>
              <a:rPr lang="en-US" sz="1400" dirty="0"/>
              <a:t> </a:t>
            </a:r>
            <a:r>
              <a:rPr lang="en-US" sz="1400"/>
              <a:t>O2 mask with tubing </a:t>
            </a:r>
            <a:endParaRPr lang="en-GB" sz="1400" dirty="0"/>
          </a:p>
          <a:p>
            <a:r>
              <a:rPr lang="en-US" sz="1400" dirty="0"/>
              <a:t>1x </a:t>
            </a:r>
            <a:r>
              <a:rPr lang="en-US" sz="1400" dirty="0" err="1"/>
              <a:t>Guedal</a:t>
            </a:r>
            <a:r>
              <a:rPr lang="en-US" sz="1400" dirty="0"/>
              <a:t> airway sizes 2, 3 &amp; 4</a:t>
            </a:r>
            <a:endParaRPr lang="en-GB" sz="1400" dirty="0"/>
          </a:p>
          <a:p>
            <a:r>
              <a:rPr lang="en-US" sz="1400" dirty="0"/>
              <a:t>1x </a:t>
            </a:r>
            <a:r>
              <a:rPr lang="en-US" sz="1400" dirty="0" err="1"/>
              <a:t>Nasopharangeal</a:t>
            </a:r>
            <a:r>
              <a:rPr lang="en-US" sz="1400" dirty="0"/>
              <a:t> airway sizes 6mm or 28F &amp; 7mm or 32F</a:t>
            </a:r>
            <a:endParaRPr lang="en-GB" sz="1400" dirty="0"/>
          </a:p>
          <a:p>
            <a:r>
              <a:rPr lang="en-US" sz="1400" dirty="0"/>
              <a:t>4x Sachets lubricant </a:t>
            </a:r>
            <a:endParaRPr lang="en-GB" sz="1400" dirty="0"/>
          </a:p>
          <a:p>
            <a:r>
              <a:rPr lang="en-US" sz="1400" dirty="0"/>
              <a:t>1x Resuscitation mask for neck breathers with one way valve</a:t>
            </a:r>
            <a:endParaRPr lang="en-GB" sz="1400" dirty="0"/>
          </a:p>
          <a:p>
            <a:r>
              <a:rPr lang="en-US" sz="1400" dirty="0"/>
              <a:t>1x </a:t>
            </a:r>
            <a:r>
              <a:rPr lang="en-US" sz="1400" dirty="0" err="1"/>
              <a:t>Magills</a:t>
            </a:r>
            <a:r>
              <a:rPr lang="en-US" sz="1400" dirty="0"/>
              <a:t> forceps </a:t>
            </a:r>
            <a:endParaRPr lang="en-GB" sz="1400" dirty="0"/>
          </a:p>
          <a:p>
            <a:r>
              <a:rPr lang="en-US" sz="1400" dirty="0"/>
              <a:t>1x Strong scissors</a:t>
            </a:r>
            <a:endParaRPr lang="en-GB" sz="1400" dirty="0"/>
          </a:p>
          <a:p>
            <a:r>
              <a:rPr lang="en-US" sz="1400" dirty="0"/>
              <a:t>1x Stethoscope</a:t>
            </a:r>
            <a:endParaRPr lang="en-GB" sz="1400" dirty="0"/>
          </a:p>
          <a:p>
            <a:r>
              <a:rPr lang="en-US" sz="1400" dirty="0"/>
              <a:t>2x Syringes sizes 5, 10 &amp; 20ml</a:t>
            </a:r>
            <a:endParaRPr lang="en-GB" sz="1400" dirty="0"/>
          </a:p>
          <a:p>
            <a:r>
              <a:rPr lang="en-US" sz="1400" dirty="0"/>
              <a:t>1x Adult Yank</a:t>
            </a:r>
            <a:r>
              <a:rPr lang="en-GB" sz="1400" dirty="0" err="1"/>
              <a:t>eur</a:t>
            </a:r>
            <a:r>
              <a:rPr lang="en-GB" sz="1400" dirty="0"/>
              <a:t> suction catheter</a:t>
            </a:r>
          </a:p>
        </p:txBody>
      </p:sp>
      <p:sp>
        <p:nvSpPr>
          <p:cNvPr id="6" name="TextBox 5"/>
          <p:cNvSpPr txBox="1"/>
          <p:nvPr/>
        </p:nvSpPr>
        <p:spPr>
          <a:xfrm>
            <a:off x="224644" y="7358007"/>
            <a:ext cx="6408712" cy="2246769"/>
          </a:xfrm>
          <a:prstGeom prst="rect">
            <a:avLst/>
          </a:prstGeom>
          <a:noFill/>
          <a:ln w="19050">
            <a:solidFill>
              <a:schemeClr val="tx1"/>
            </a:solidFill>
          </a:ln>
        </p:spPr>
        <p:txBody>
          <a:bodyPr wrap="square" rtlCol="0">
            <a:spAutoFit/>
          </a:bodyPr>
          <a:lstStyle/>
          <a:p>
            <a:pPr algn="ctr"/>
            <a:r>
              <a:rPr lang="en-US" sz="1400" b="1" dirty="0">
                <a:solidFill>
                  <a:srgbClr val="FF0000"/>
                </a:solidFill>
              </a:rPr>
              <a:t>N.B</a:t>
            </a:r>
            <a:endParaRPr lang="en-GB" sz="1400" b="1" dirty="0">
              <a:solidFill>
                <a:srgbClr val="FF0000"/>
              </a:solidFill>
            </a:endParaRPr>
          </a:p>
          <a:p>
            <a:pPr algn="ctr"/>
            <a:r>
              <a:rPr lang="en-GB" sz="1400" b="1" dirty="0">
                <a:solidFill>
                  <a:srgbClr val="FF0000"/>
                </a:solidFill>
              </a:rPr>
              <a:t>No additional equipment should be placed in this trolley, without consultation with a Resuscitation Officer on ext. </a:t>
            </a:r>
            <a:r>
              <a:rPr lang="en-GB" sz="1400" b="1">
                <a:solidFill>
                  <a:srgbClr val="FF0000"/>
                </a:solidFill>
              </a:rPr>
              <a:t>0151 529 5317</a:t>
            </a:r>
            <a:endParaRPr lang="en-GB" sz="1400" b="1" dirty="0">
              <a:solidFill>
                <a:srgbClr val="FF0000"/>
              </a:solidFill>
            </a:endParaRPr>
          </a:p>
          <a:p>
            <a:pPr algn="ctr"/>
            <a:r>
              <a:rPr lang="en-GB" sz="1400" b="1" dirty="0">
                <a:solidFill>
                  <a:srgbClr val="FF0000"/>
                </a:solidFill>
              </a:rPr>
              <a:t> </a:t>
            </a:r>
          </a:p>
          <a:p>
            <a:pPr algn="ctr"/>
            <a:r>
              <a:rPr lang="en-GB" sz="1400" b="1" dirty="0">
                <a:solidFill>
                  <a:srgbClr val="FF0000"/>
                </a:solidFill>
              </a:rPr>
              <a:t>The equipment in this trolley is single use and therefore must be disposed of correctly and replaced ASAP after every use or if out of date. Do not open packaging of items. Any items where packing has been opened is presumed used and therefore to be replaced.</a:t>
            </a:r>
          </a:p>
          <a:p>
            <a:pPr algn="ctr"/>
            <a:endParaRPr lang="en-GB" sz="1400" b="1" dirty="0">
              <a:solidFill>
                <a:srgbClr val="FF0000"/>
              </a:solidFill>
            </a:endParaRPr>
          </a:p>
          <a:p>
            <a:pPr algn="ctr"/>
            <a:r>
              <a:rPr lang="en-GB" sz="1400" b="1" dirty="0">
                <a:solidFill>
                  <a:srgbClr val="FF0000"/>
                </a:solidFill>
              </a:rPr>
              <a:t>PLEASE ENSURE THAT ALL EXPIRY DATES ARE CHECKED</a:t>
            </a:r>
          </a:p>
        </p:txBody>
      </p:sp>
      <p:sp>
        <p:nvSpPr>
          <p:cNvPr id="7" name="TextBox 6"/>
          <p:cNvSpPr txBox="1"/>
          <p:nvPr/>
        </p:nvSpPr>
        <p:spPr>
          <a:xfrm>
            <a:off x="3465004" y="1928664"/>
            <a:ext cx="3204356" cy="2677656"/>
          </a:xfrm>
          <a:prstGeom prst="rect">
            <a:avLst/>
          </a:prstGeom>
          <a:noFill/>
        </p:spPr>
        <p:txBody>
          <a:bodyPr wrap="square" rtlCol="0">
            <a:spAutoFit/>
          </a:bodyPr>
          <a:lstStyle/>
          <a:p>
            <a:r>
              <a:rPr lang="en-US" sz="1400" b="1" dirty="0"/>
              <a:t>IV FLUIDS DRAWER </a:t>
            </a:r>
            <a:endParaRPr lang="en-GB" sz="1400" dirty="0"/>
          </a:p>
          <a:p>
            <a:r>
              <a:rPr lang="en-US" sz="1400" dirty="0"/>
              <a:t>1x IV giving set	</a:t>
            </a:r>
            <a:endParaRPr lang="en-GB" sz="1400" dirty="0"/>
          </a:p>
          <a:p>
            <a:r>
              <a:rPr lang="en-US" sz="1400" dirty="0"/>
              <a:t>1x 1000ml Sodium Chloride 0.9%</a:t>
            </a:r>
            <a:endParaRPr lang="en-GB" sz="1400" dirty="0"/>
          </a:p>
          <a:p>
            <a:r>
              <a:rPr lang="en-US" sz="1400" dirty="0"/>
              <a:t> </a:t>
            </a:r>
            <a:endParaRPr lang="en-GB" sz="1400" dirty="0"/>
          </a:p>
          <a:p>
            <a:r>
              <a:rPr lang="en-US" sz="1400" b="1" dirty="0"/>
              <a:t>BOTTOM OF TROLLEY</a:t>
            </a:r>
            <a:endParaRPr lang="en-GB" sz="1400" dirty="0"/>
          </a:p>
          <a:p>
            <a:r>
              <a:rPr lang="en-US" sz="1400" dirty="0"/>
              <a:t>1x Advisory/hands free defibrillator pads</a:t>
            </a:r>
            <a:endParaRPr lang="en-GB" sz="1400" dirty="0"/>
          </a:p>
          <a:p>
            <a:r>
              <a:rPr lang="en-US" sz="1400" dirty="0"/>
              <a:t>4x disposable gowns </a:t>
            </a:r>
          </a:p>
          <a:p>
            <a:r>
              <a:rPr lang="en-US" sz="1400" dirty="0"/>
              <a:t>4x FFP3 respirator</a:t>
            </a:r>
            <a:endParaRPr lang="en-GB" sz="1400" dirty="0"/>
          </a:p>
          <a:p>
            <a:r>
              <a:rPr lang="en-US" sz="1400" dirty="0"/>
              <a:t>4 x disposable eye protection</a:t>
            </a:r>
            <a:endParaRPr lang="en-GB" sz="1400" dirty="0"/>
          </a:p>
          <a:p>
            <a:r>
              <a:rPr lang="en-US" sz="1400" dirty="0"/>
              <a:t>1x Packet advisory/hands free defibrillator pads</a:t>
            </a:r>
            <a:endParaRPr lang="en-GB" sz="1400" dirty="0"/>
          </a:p>
          <a:p>
            <a:endParaRPr lang="en-GB" sz="1400" dirty="0"/>
          </a:p>
        </p:txBody>
      </p:sp>
    </p:spTree>
    <p:extLst>
      <p:ext uri="{BB962C8B-B14F-4D97-AF65-F5344CB8AC3E}">
        <p14:creationId xmlns:p14="http://schemas.microsoft.com/office/powerpoint/2010/main" val="19141563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TotalTime>
  <Words>1772</Words>
  <Application>Microsoft Office PowerPoint</Application>
  <PresentationFormat>A4 Paper (210x297 mm)</PresentationFormat>
  <Paragraphs>275</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RLBUHT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Garland-lo Simon (RQ6) RLBUHT</dc:creator>
  <cp:lastModifiedBy>ANTHONY BUTLER</cp:lastModifiedBy>
  <cp:revision>17</cp:revision>
  <dcterms:created xsi:type="dcterms:W3CDTF">2021-02-16T12:44:39Z</dcterms:created>
  <dcterms:modified xsi:type="dcterms:W3CDTF">2021-10-01T06:59:57Z</dcterms:modified>
</cp:coreProperties>
</file>